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4"/>
  </p:notesMasterIdLst>
  <p:sldIdLst>
    <p:sldId id="271" r:id="rId2"/>
    <p:sldId id="288" r:id="rId3"/>
    <p:sldId id="280" r:id="rId4"/>
    <p:sldId id="294" r:id="rId5"/>
    <p:sldId id="286" r:id="rId6"/>
    <p:sldId id="282" r:id="rId7"/>
    <p:sldId id="275" r:id="rId8"/>
    <p:sldId id="279" r:id="rId9"/>
    <p:sldId id="268" r:id="rId10"/>
    <p:sldId id="293" r:id="rId11"/>
    <p:sldId id="300" r:id="rId12"/>
    <p:sldId id="289" r:id="rId13"/>
    <p:sldId id="290" r:id="rId14"/>
    <p:sldId id="299" r:id="rId15"/>
    <p:sldId id="291" r:id="rId16"/>
    <p:sldId id="292" r:id="rId17"/>
    <p:sldId id="297" r:id="rId18"/>
    <p:sldId id="298" r:id="rId19"/>
    <p:sldId id="295" r:id="rId20"/>
    <p:sldId id="296" r:id="rId21"/>
    <p:sldId id="301" r:id="rId22"/>
    <p:sldId id="283" r:id="rId23"/>
  </p:sldIdLst>
  <p:sldSz cx="12192000" cy="6858000"/>
  <p:notesSz cx="6858000" cy="9144000"/>
  <p:embeddedFontLst>
    <p:embeddedFont>
      <p:font typeface="Cascadia Code Light" panose="020B0609020000020004" pitchFamily="49" charset="0"/>
      <p:regular r:id="rId25"/>
      <p:italic r:id="rId26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DD3410A-5FD8-F360-1075-E1A211562FC2}" name="Carlotta May" initials="CM" userId="b0a75498b812258a" providerId="Windows Live"/>
  <p188:author id="{0332C94A-089A-1C6A-D335-7B9C47BD7D5F}" name="Marlon Spiess" initials="MS" userId="383a62c4527566e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6686"/>
    <a:srgbClr val="005176"/>
    <a:srgbClr val="472BC2"/>
    <a:srgbClr val="FFFFFF"/>
    <a:srgbClr val="69B5F8"/>
    <a:srgbClr val="619E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3DA0EC-E3EE-44F5-8E16-FC267BD5E582}" v="74" dt="2025-02-03T13:55:49.728"/>
    <p1510:client id="{8FB90DC3-EEF1-4613-9B95-43C57A0A2E97}" v="3587" dt="2025-02-03T20:11:19.510"/>
    <p1510:client id="{EC541111-91BC-48D2-BA27-0FAFA3864B19}" v="41" dt="2025-02-03T14:34:36.4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04" autoAdjust="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Real-Time Capability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916-4AB7-A052-12EB21E3655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916-4AB7-A052-12EB21E3655C}"/>
              </c:ext>
            </c:extLst>
          </c:dPt>
          <c:dLbls>
            <c:spPr>
              <a:solidFill>
                <a:srgbClr val="FFFFFF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36</c:v>
                </c:pt>
                <c:pt idx="1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08-4E6D-AC90-46BEF3F85C83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layout>
        <c:manualLayout>
          <c:xMode val="edge"/>
          <c:yMode val="edge"/>
          <c:x val="0.35575303966033001"/>
          <c:y val="1.605909747872169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Modality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3E5-493E-8C26-27CF9DA6C445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3E5-493E-8C26-27CF9DA6C445}"/>
              </c:ext>
            </c:extLst>
          </c:dPt>
          <c:dPt>
            <c:idx val="2"/>
            <c:bubble3D val="0"/>
            <c:spPr>
              <a:solidFill>
                <a:schemeClr val="accent3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3E5-493E-8C26-27CF9DA6C44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facial</c:v>
                </c:pt>
                <c:pt idx="1">
                  <c:v>speech</c:v>
                </c:pt>
                <c:pt idx="2">
                  <c:v>both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37</c:v>
                </c:pt>
                <c:pt idx="1">
                  <c:v>14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44-4535-BCE4-98B97192357E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Pricing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084-436A-BE31-56CEF3EEA7F4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084-436A-BE31-56CEF3EEA7F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free</c:v>
                </c:pt>
                <c:pt idx="1">
                  <c:v>limited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26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B9-4505-AAE0-D9F9B36A4B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81FF26-EACD-4B0E-B230-244BC5284CB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D83318A-AB4E-423E-8E44-50CD807FE36E}">
      <dgm:prSet phldrT="[Text]" phldr="0"/>
      <dgm:spPr/>
      <dgm:t>
        <a:bodyPr/>
        <a:lstStyle/>
        <a:p>
          <a:pPr rtl="0"/>
          <a:r>
            <a:rPr lang="de-DE">
              <a:latin typeface="Arial" panose="020B0604020202020204"/>
            </a:rPr>
            <a:t>Input</a:t>
          </a:r>
          <a:endParaRPr lang="de-DE"/>
        </a:p>
      </dgm:t>
    </dgm:pt>
    <dgm:pt modelId="{E2A3DEEC-066B-4AC5-B4D0-A8401889A1C8}" type="parTrans" cxnId="{5F57BB51-7E23-4E0A-8B84-D9F5EB1D18C2}">
      <dgm:prSet/>
      <dgm:spPr/>
      <dgm:t>
        <a:bodyPr/>
        <a:lstStyle/>
        <a:p>
          <a:endParaRPr lang="en-US"/>
        </a:p>
      </dgm:t>
    </dgm:pt>
    <dgm:pt modelId="{5ECC4476-EE97-4114-8183-69BC712A2DD8}" type="sibTrans" cxnId="{5F57BB51-7E23-4E0A-8B84-D9F5EB1D18C2}">
      <dgm:prSet/>
      <dgm:spPr/>
      <dgm:t>
        <a:bodyPr/>
        <a:lstStyle/>
        <a:p>
          <a:endParaRPr lang="de-DE"/>
        </a:p>
      </dgm:t>
    </dgm:pt>
    <dgm:pt modelId="{793ECD1C-7451-4161-826F-5D0B0FBF8576}">
      <dgm:prSet phldrT="[Text]" phldr="0"/>
      <dgm:spPr/>
      <dgm:t>
        <a:bodyPr/>
        <a:lstStyle/>
        <a:p>
          <a:pPr rtl="0"/>
          <a:r>
            <a:rPr lang="de-DE">
              <a:latin typeface="Arial" panose="020B0604020202020204"/>
              <a:ea typeface="Calibri"/>
              <a:cs typeface="Arial" panose="020B0604020202020204"/>
            </a:rPr>
            <a:t>Preprocessing</a:t>
          </a:r>
          <a:endParaRPr lang="de-DE" dirty="0">
            <a:latin typeface="Arial" panose="020B0604020202020204"/>
            <a:ea typeface="Calibri"/>
            <a:cs typeface="Arial" panose="020B0604020202020204"/>
          </a:endParaRPr>
        </a:p>
      </dgm:t>
    </dgm:pt>
    <dgm:pt modelId="{814AA0D0-CEE3-476E-9522-71F09F083414}" type="parTrans" cxnId="{AC0528BA-29BB-4C84-81F9-AF876A8CB013}">
      <dgm:prSet/>
      <dgm:spPr/>
      <dgm:t>
        <a:bodyPr/>
        <a:lstStyle/>
        <a:p>
          <a:endParaRPr lang="en-US"/>
        </a:p>
      </dgm:t>
    </dgm:pt>
    <dgm:pt modelId="{19704E42-4271-4F7E-91BC-130BAEA06CF2}" type="sibTrans" cxnId="{AC0528BA-29BB-4C84-81F9-AF876A8CB013}">
      <dgm:prSet/>
      <dgm:spPr/>
      <dgm:t>
        <a:bodyPr/>
        <a:lstStyle/>
        <a:p>
          <a:endParaRPr lang="de-DE"/>
        </a:p>
      </dgm:t>
    </dgm:pt>
    <dgm:pt modelId="{16C45543-3518-4665-82B8-01A878E13456}">
      <dgm:prSet phldrT="[Text]" phldr="0"/>
      <dgm:spPr/>
      <dgm:t>
        <a:bodyPr/>
        <a:lstStyle/>
        <a:p>
          <a:pPr rtl="0"/>
          <a:r>
            <a:rPr lang="de-DE">
              <a:latin typeface="Arial" panose="020B0604020202020204"/>
              <a:ea typeface="Calibri"/>
            </a:rPr>
            <a:t>Feature </a:t>
          </a:r>
          <a:r>
            <a:rPr lang="de-DE" err="1">
              <a:latin typeface="Arial" panose="020B0604020202020204"/>
              <a:ea typeface="Calibri"/>
            </a:rPr>
            <a:t>Extraction</a:t>
          </a:r>
          <a:endParaRPr lang="de-DE">
            <a:ea typeface="Calibri"/>
          </a:endParaRPr>
        </a:p>
      </dgm:t>
    </dgm:pt>
    <dgm:pt modelId="{66A8D5B7-79E7-4F19-A052-6D39626AF861}" type="parTrans" cxnId="{C591BCAF-E56D-40A9-889E-388FE986A3C2}">
      <dgm:prSet/>
      <dgm:spPr/>
      <dgm:t>
        <a:bodyPr/>
        <a:lstStyle/>
        <a:p>
          <a:endParaRPr lang="en-US"/>
        </a:p>
      </dgm:t>
    </dgm:pt>
    <dgm:pt modelId="{52BF7A37-5ECF-4435-91EE-2F3FA79BE59A}" type="sibTrans" cxnId="{C591BCAF-E56D-40A9-889E-388FE986A3C2}">
      <dgm:prSet/>
      <dgm:spPr/>
      <dgm:t>
        <a:bodyPr/>
        <a:lstStyle/>
        <a:p>
          <a:endParaRPr lang="de-DE"/>
        </a:p>
      </dgm:t>
    </dgm:pt>
    <dgm:pt modelId="{85ECCE4C-0C0D-48A2-8964-05CF540A9035}">
      <dgm:prSet phldr="0"/>
      <dgm:spPr/>
      <dgm:t>
        <a:bodyPr/>
        <a:lstStyle/>
        <a:p>
          <a:r>
            <a:rPr lang="de-DE">
              <a:latin typeface="Arial" panose="020B0604020202020204"/>
              <a:ea typeface="Calibri"/>
            </a:rPr>
            <a:t>Output</a:t>
          </a:r>
        </a:p>
      </dgm:t>
    </dgm:pt>
    <dgm:pt modelId="{9F648AF1-DF47-484D-9326-82ADBD43F19A}" type="parTrans" cxnId="{1BFA41F6-4A5D-4C53-B576-676012C9E4C3}">
      <dgm:prSet/>
      <dgm:spPr/>
      <dgm:t>
        <a:bodyPr/>
        <a:lstStyle/>
        <a:p>
          <a:endParaRPr lang="en-US"/>
        </a:p>
      </dgm:t>
    </dgm:pt>
    <dgm:pt modelId="{6584DAE6-0616-49DA-A161-C8B6F0F2D89D}" type="sibTrans" cxnId="{1BFA41F6-4A5D-4C53-B576-676012C9E4C3}">
      <dgm:prSet/>
      <dgm:spPr/>
      <dgm:t>
        <a:bodyPr/>
        <a:lstStyle/>
        <a:p>
          <a:endParaRPr lang="en-US"/>
        </a:p>
      </dgm:t>
    </dgm:pt>
    <dgm:pt modelId="{4A22E7DF-C601-464B-BDE6-7D445C769E61}">
      <dgm:prSet phldr="0"/>
      <dgm:spPr/>
      <dgm:t>
        <a:bodyPr/>
        <a:lstStyle/>
        <a:p>
          <a:pPr rtl="0"/>
          <a:r>
            <a:rPr lang="de-DE">
              <a:latin typeface="Arial" panose="020B0604020202020204"/>
              <a:ea typeface="Calibri"/>
            </a:rPr>
            <a:t>Emotion Classification</a:t>
          </a:r>
        </a:p>
      </dgm:t>
    </dgm:pt>
    <dgm:pt modelId="{C9D72E83-99F3-47B7-AD8B-BB38BFF805DB}" type="parTrans" cxnId="{627A7538-890B-4726-BB73-1C5FE956A34F}">
      <dgm:prSet/>
      <dgm:spPr/>
      <dgm:t>
        <a:bodyPr/>
        <a:lstStyle/>
        <a:p>
          <a:endParaRPr lang="en-US"/>
        </a:p>
      </dgm:t>
    </dgm:pt>
    <dgm:pt modelId="{E771ACB5-7ABC-49F7-8AA3-C3FA5543E562}" type="sibTrans" cxnId="{627A7538-890B-4726-BB73-1C5FE956A34F}">
      <dgm:prSet/>
      <dgm:spPr/>
      <dgm:t>
        <a:bodyPr/>
        <a:lstStyle/>
        <a:p>
          <a:endParaRPr lang="de-DE"/>
        </a:p>
      </dgm:t>
    </dgm:pt>
    <dgm:pt modelId="{D9BAD17C-0FBE-406A-81CF-2225A6E8B520}" type="pres">
      <dgm:prSet presAssocID="{2881FF26-EACD-4B0E-B230-244BC5284CB2}" presName="Name0" presStyleCnt="0">
        <dgm:presLayoutVars>
          <dgm:dir/>
          <dgm:resizeHandles val="exact"/>
        </dgm:presLayoutVars>
      </dgm:prSet>
      <dgm:spPr/>
    </dgm:pt>
    <dgm:pt modelId="{E58F1514-DF56-4819-9922-FA306E6AB996}" type="pres">
      <dgm:prSet presAssocID="{4D83318A-AB4E-423E-8E44-50CD807FE36E}" presName="node" presStyleLbl="node1" presStyleIdx="0" presStyleCnt="5">
        <dgm:presLayoutVars>
          <dgm:bulletEnabled val="1"/>
        </dgm:presLayoutVars>
      </dgm:prSet>
      <dgm:spPr/>
    </dgm:pt>
    <dgm:pt modelId="{31C2F361-E786-4321-8627-628C553C0C06}" type="pres">
      <dgm:prSet presAssocID="{5ECC4476-EE97-4114-8183-69BC712A2DD8}" presName="sibTrans" presStyleLbl="sibTrans2D1" presStyleIdx="0" presStyleCnt="4"/>
      <dgm:spPr/>
    </dgm:pt>
    <dgm:pt modelId="{130BD792-3C7E-4826-A072-9BA29009BA2F}" type="pres">
      <dgm:prSet presAssocID="{5ECC4476-EE97-4114-8183-69BC712A2DD8}" presName="connectorText" presStyleLbl="sibTrans2D1" presStyleIdx="0" presStyleCnt="4"/>
      <dgm:spPr/>
    </dgm:pt>
    <dgm:pt modelId="{DF8A2B67-6C71-4EF2-A807-6006D86A54E4}" type="pres">
      <dgm:prSet presAssocID="{793ECD1C-7451-4161-826F-5D0B0FBF8576}" presName="node" presStyleLbl="node1" presStyleIdx="1" presStyleCnt="5">
        <dgm:presLayoutVars>
          <dgm:bulletEnabled val="1"/>
        </dgm:presLayoutVars>
      </dgm:prSet>
      <dgm:spPr/>
    </dgm:pt>
    <dgm:pt modelId="{81A38CDA-D5C0-4582-BAD1-5BE6F13098A7}" type="pres">
      <dgm:prSet presAssocID="{19704E42-4271-4F7E-91BC-130BAEA06CF2}" presName="sibTrans" presStyleLbl="sibTrans2D1" presStyleIdx="1" presStyleCnt="4"/>
      <dgm:spPr/>
    </dgm:pt>
    <dgm:pt modelId="{5F6E6FF4-E42B-4ECB-83BC-18B495C8DDDF}" type="pres">
      <dgm:prSet presAssocID="{19704E42-4271-4F7E-91BC-130BAEA06CF2}" presName="connectorText" presStyleLbl="sibTrans2D1" presStyleIdx="1" presStyleCnt="4"/>
      <dgm:spPr/>
    </dgm:pt>
    <dgm:pt modelId="{22306F95-E9A6-4AC1-B22D-A7CC7C326AC2}" type="pres">
      <dgm:prSet presAssocID="{16C45543-3518-4665-82B8-01A878E13456}" presName="node" presStyleLbl="node1" presStyleIdx="2" presStyleCnt="5">
        <dgm:presLayoutVars>
          <dgm:bulletEnabled val="1"/>
        </dgm:presLayoutVars>
      </dgm:prSet>
      <dgm:spPr/>
    </dgm:pt>
    <dgm:pt modelId="{53356051-87FC-401E-AA61-6CDA68B5B1A8}" type="pres">
      <dgm:prSet presAssocID="{52BF7A37-5ECF-4435-91EE-2F3FA79BE59A}" presName="sibTrans" presStyleLbl="sibTrans2D1" presStyleIdx="2" presStyleCnt="4"/>
      <dgm:spPr/>
    </dgm:pt>
    <dgm:pt modelId="{4904D177-56AB-4FC2-B4C4-9FFA0653E103}" type="pres">
      <dgm:prSet presAssocID="{52BF7A37-5ECF-4435-91EE-2F3FA79BE59A}" presName="connectorText" presStyleLbl="sibTrans2D1" presStyleIdx="2" presStyleCnt="4"/>
      <dgm:spPr/>
    </dgm:pt>
    <dgm:pt modelId="{9894AFC1-12A6-4A89-8372-4DAF2343D0F5}" type="pres">
      <dgm:prSet presAssocID="{4A22E7DF-C601-464B-BDE6-7D445C769E61}" presName="node" presStyleLbl="node1" presStyleIdx="3" presStyleCnt="5">
        <dgm:presLayoutVars>
          <dgm:bulletEnabled val="1"/>
        </dgm:presLayoutVars>
      </dgm:prSet>
      <dgm:spPr/>
    </dgm:pt>
    <dgm:pt modelId="{5321D11C-8AF2-4BB8-A9E4-40345495EB25}" type="pres">
      <dgm:prSet presAssocID="{E771ACB5-7ABC-49F7-8AA3-C3FA5543E562}" presName="sibTrans" presStyleLbl="sibTrans2D1" presStyleIdx="3" presStyleCnt="4"/>
      <dgm:spPr/>
    </dgm:pt>
    <dgm:pt modelId="{182195AB-AB63-4FFF-B7FF-28E53128B69F}" type="pres">
      <dgm:prSet presAssocID="{E771ACB5-7ABC-49F7-8AA3-C3FA5543E562}" presName="connectorText" presStyleLbl="sibTrans2D1" presStyleIdx="3" presStyleCnt="4"/>
      <dgm:spPr/>
    </dgm:pt>
    <dgm:pt modelId="{D49FF958-97C6-4256-BFDB-07DD81CF4B60}" type="pres">
      <dgm:prSet presAssocID="{85ECCE4C-0C0D-48A2-8964-05CF540A9035}" presName="node" presStyleLbl="node1" presStyleIdx="4" presStyleCnt="5">
        <dgm:presLayoutVars>
          <dgm:bulletEnabled val="1"/>
        </dgm:presLayoutVars>
      </dgm:prSet>
      <dgm:spPr/>
    </dgm:pt>
  </dgm:ptLst>
  <dgm:cxnLst>
    <dgm:cxn modelId="{AE74080B-D2E7-4BC6-8DCD-49A3547AABA5}" type="presOf" srcId="{19704E42-4271-4F7E-91BC-130BAEA06CF2}" destId="{5F6E6FF4-E42B-4ECB-83BC-18B495C8DDDF}" srcOrd="1" destOrd="0" presId="urn:microsoft.com/office/officeart/2005/8/layout/process1"/>
    <dgm:cxn modelId="{627A7538-890B-4726-BB73-1C5FE956A34F}" srcId="{2881FF26-EACD-4B0E-B230-244BC5284CB2}" destId="{4A22E7DF-C601-464B-BDE6-7D445C769E61}" srcOrd="3" destOrd="0" parTransId="{C9D72E83-99F3-47B7-AD8B-BB38BFF805DB}" sibTransId="{E771ACB5-7ABC-49F7-8AA3-C3FA5543E562}"/>
    <dgm:cxn modelId="{391C363A-14A6-45F2-B373-729006F53133}" type="presOf" srcId="{4A22E7DF-C601-464B-BDE6-7D445C769E61}" destId="{9894AFC1-12A6-4A89-8372-4DAF2343D0F5}" srcOrd="0" destOrd="0" presId="urn:microsoft.com/office/officeart/2005/8/layout/process1"/>
    <dgm:cxn modelId="{AB33903A-C352-402B-B641-D40670567236}" type="presOf" srcId="{E771ACB5-7ABC-49F7-8AA3-C3FA5543E562}" destId="{5321D11C-8AF2-4BB8-A9E4-40345495EB25}" srcOrd="0" destOrd="0" presId="urn:microsoft.com/office/officeart/2005/8/layout/process1"/>
    <dgm:cxn modelId="{A18B763E-C677-41EB-B243-4C00085EB9BC}" type="presOf" srcId="{E771ACB5-7ABC-49F7-8AA3-C3FA5543E562}" destId="{182195AB-AB63-4FFF-B7FF-28E53128B69F}" srcOrd="1" destOrd="0" presId="urn:microsoft.com/office/officeart/2005/8/layout/process1"/>
    <dgm:cxn modelId="{5BF1605E-6B27-4234-BC9F-2D073D92DCF0}" type="presOf" srcId="{16C45543-3518-4665-82B8-01A878E13456}" destId="{22306F95-E9A6-4AC1-B22D-A7CC7C326AC2}" srcOrd="0" destOrd="0" presId="urn:microsoft.com/office/officeart/2005/8/layout/process1"/>
    <dgm:cxn modelId="{D2BE5262-6674-4174-9E54-84A24C2A1850}" type="presOf" srcId="{793ECD1C-7451-4161-826F-5D0B0FBF8576}" destId="{DF8A2B67-6C71-4EF2-A807-6006D86A54E4}" srcOrd="0" destOrd="0" presId="urn:microsoft.com/office/officeart/2005/8/layout/process1"/>
    <dgm:cxn modelId="{5F57BB51-7E23-4E0A-8B84-D9F5EB1D18C2}" srcId="{2881FF26-EACD-4B0E-B230-244BC5284CB2}" destId="{4D83318A-AB4E-423E-8E44-50CD807FE36E}" srcOrd="0" destOrd="0" parTransId="{E2A3DEEC-066B-4AC5-B4D0-A8401889A1C8}" sibTransId="{5ECC4476-EE97-4114-8183-69BC712A2DD8}"/>
    <dgm:cxn modelId="{0F47BE55-03DD-4F22-A7E3-417223310A0A}" type="presOf" srcId="{52BF7A37-5ECF-4435-91EE-2F3FA79BE59A}" destId="{4904D177-56AB-4FC2-B4C4-9FFA0653E103}" srcOrd="1" destOrd="0" presId="urn:microsoft.com/office/officeart/2005/8/layout/process1"/>
    <dgm:cxn modelId="{B854E07B-1E1B-4856-9A47-A211D2392DBD}" type="presOf" srcId="{19704E42-4271-4F7E-91BC-130BAEA06CF2}" destId="{81A38CDA-D5C0-4582-BAD1-5BE6F13098A7}" srcOrd="0" destOrd="0" presId="urn:microsoft.com/office/officeart/2005/8/layout/process1"/>
    <dgm:cxn modelId="{73E6F07F-5566-482C-928A-4B95CD5AF9F0}" type="presOf" srcId="{5ECC4476-EE97-4114-8183-69BC712A2DD8}" destId="{130BD792-3C7E-4826-A072-9BA29009BA2F}" srcOrd="1" destOrd="0" presId="urn:microsoft.com/office/officeart/2005/8/layout/process1"/>
    <dgm:cxn modelId="{A8E83F90-AD5B-4582-B5AC-C84C20E1649D}" type="presOf" srcId="{2881FF26-EACD-4B0E-B230-244BC5284CB2}" destId="{D9BAD17C-0FBE-406A-81CF-2225A6E8B520}" srcOrd="0" destOrd="0" presId="urn:microsoft.com/office/officeart/2005/8/layout/process1"/>
    <dgm:cxn modelId="{C591BCAF-E56D-40A9-889E-388FE986A3C2}" srcId="{2881FF26-EACD-4B0E-B230-244BC5284CB2}" destId="{16C45543-3518-4665-82B8-01A878E13456}" srcOrd="2" destOrd="0" parTransId="{66A8D5B7-79E7-4F19-A052-6D39626AF861}" sibTransId="{52BF7A37-5ECF-4435-91EE-2F3FA79BE59A}"/>
    <dgm:cxn modelId="{2FF0C6B3-47FB-4AB4-8D7E-1DB7F8C6A1AE}" type="presOf" srcId="{52BF7A37-5ECF-4435-91EE-2F3FA79BE59A}" destId="{53356051-87FC-401E-AA61-6CDA68B5B1A8}" srcOrd="0" destOrd="0" presId="urn:microsoft.com/office/officeart/2005/8/layout/process1"/>
    <dgm:cxn modelId="{AC0528BA-29BB-4C84-81F9-AF876A8CB013}" srcId="{2881FF26-EACD-4B0E-B230-244BC5284CB2}" destId="{793ECD1C-7451-4161-826F-5D0B0FBF8576}" srcOrd="1" destOrd="0" parTransId="{814AA0D0-CEE3-476E-9522-71F09F083414}" sibTransId="{19704E42-4271-4F7E-91BC-130BAEA06CF2}"/>
    <dgm:cxn modelId="{628B5CC5-0595-4FC6-99A1-5B6E1CA8527A}" type="presOf" srcId="{4D83318A-AB4E-423E-8E44-50CD807FE36E}" destId="{E58F1514-DF56-4819-9922-FA306E6AB996}" srcOrd="0" destOrd="0" presId="urn:microsoft.com/office/officeart/2005/8/layout/process1"/>
    <dgm:cxn modelId="{C7C1DBD5-A6D3-4244-A512-2404AD8A21DD}" type="presOf" srcId="{5ECC4476-EE97-4114-8183-69BC712A2DD8}" destId="{31C2F361-E786-4321-8627-628C553C0C06}" srcOrd="0" destOrd="0" presId="urn:microsoft.com/office/officeart/2005/8/layout/process1"/>
    <dgm:cxn modelId="{1BFA41F6-4A5D-4C53-B576-676012C9E4C3}" srcId="{2881FF26-EACD-4B0E-B230-244BC5284CB2}" destId="{85ECCE4C-0C0D-48A2-8964-05CF540A9035}" srcOrd="4" destOrd="0" parTransId="{9F648AF1-DF47-484D-9326-82ADBD43F19A}" sibTransId="{6584DAE6-0616-49DA-A161-C8B6F0F2D89D}"/>
    <dgm:cxn modelId="{11EE14FC-9832-4C59-9EB1-133FACF55C6C}" type="presOf" srcId="{85ECCE4C-0C0D-48A2-8964-05CF540A9035}" destId="{D49FF958-97C6-4256-BFDB-07DD81CF4B60}" srcOrd="0" destOrd="0" presId="urn:microsoft.com/office/officeart/2005/8/layout/process1"/>
    <dgm:cxn modelId="{C29C3896-6883-4F49-98B4-7AA1D6AADB55}" type="presParOf" srcId="{D9BAD17C-0FBE-406A-81CF-2225A6E8B520}" destId="{E58F1514-DF56-4819-9922-FA306E6AB996}" srcOrd="0" destOrd="0" presId="urn:microsoft.com/office/officeart/2005/8/layout/process1"/>
    <dgm:cxn modelId="{9AA11F2E-EF3A-4794-84E1-BFE06A546E55}" type="presParOf" srcId="{D9BAD17C-0FBE-406A-81CF-2225A6E8B520}" destId="{31C2F361-E786-4321-8627-628C553C0C06}" srcOrd="1" destOrd="0" presId="urn:microsoft.com/office/officeart/2005/8/layout/process1"/>
    <dgm:cxn modelId="{DF4AD7AF-B750-46B1-AEF1-B71F037AE482}" type="presParOf" srcId="{31C2F361-E786-4321-8627-628C553C0C06}" destId="{130BD792-3C7E-4826-A072-9BA29009BA2F}" srcOrd="0" destOrd="0" presId="urn:microsoft.com/office/officeart/2005/8/layout/process1"/>
    <dgm:cxn modelId="{B340CE4E-329C-481A-847D-DD1045BFF51D}" type="presParOf" srcId="{D9BAD17C-0FBE-406A-81CF-2225A6E8B520}" destId="{DF8A2B67-6C71-4EF2-A807-6006D86A54E4}" srcOrd="2" destOrd="0" presId="urn:microsoft.com/office/officeart/2005/8/layout/process1"/>
    <dgm:cxn modelId="{9CDB65F6-28DA-4409-AD3C-16589A15A5D1}" type="presParOf" srcId="{D9BAD17C-0FBE-406A-81CF-2225A6E8B520}" destId="{81A38CDA-D5C0-4582-BAD1-5BE6F13098A7}" srcOrd="3" destOrd="0" presId="urn:microsoft.com/office/officeart/2005/8/layout/process1"/>
    <dgm:cxn modelId="{513B51E4-04B4-4894-93F5-A35D1FBAF6E6}" type="presParOf" srcId="{81A38CDA-D5C0-4582-BAD1-5BE6F13098A7}" destId="{5F6E6FF4-E42B-4ECB-83BC-18B495C8DDDF}" srcOrd="0" destOrd="0" presId="urn:microsoft.com/office/officeart/2005/8/layout/process1"/>
    <dgm:cxn modelId="{F053A6CB-7B81-4B63-9771-E515F855B057}" type="presParOf" srcId="{D9BAD17C-0FBE-406A-81CF-2225A6E8B520}" destId="{22306F95-E9A6-4AC1-B22D-A7CC7C326AC2}" srcOrd="4" destOrd="0" presId="urn:microsoft.com/office/officeart/2005/8/layout/process1"/>
    <dgm:cxn modelId="{83D36930-26F9-4211-9187-F212A77A1038}" type="presParOf" srcId="{D9BAD17C-0FBE-406A-81CF-2225A6E8B520}" destId="{53356051-87FC-401E-AA61-6CDA68B5B1A8}" srcOrd="5" destOrd="0" presId="urn:microsoft.com/office/officeart/2005/8/layout/process1"/>
    <dgm:cxn modelId="{23935CCD-F183-4FBC-9F04-626732198E11}" type="presParOf" srcId="{53356051-87FC-401E-AA61-6CDA68B5B1A8}" destId="{4904D177-56AB-4FC2-B4C4-9FFA0653E103}" srcOrd="0" destOrd="0" presId="urn:microsoft.com/office/officeart/2005/8/layout/process1"/>
    <dgm:cxn modelId="{24E094A6-11A4-4E15-88CC-164CE91338C3}" type="presParOf" srcId="{D9BAD17C-0FBE-406A-81CF-2225A6E8B520}" destId="{9894AFC1-12A6-4A89-8372-4DAF2343D0F5}" srcOrd="6" destOrd="0" presId="urn:microsoft.com/office/officeart/2005/8/layout/process1"/>
    <dgm:cxn modelId="{AF7F0FE6-1A96-4236-B369-D8ADFC1885E3}" type="presParOf" srcId="{D9BAD17C-0FBE-406A-81CF-2225A6E8B520}" destId="{5321D11C-8AF2-4BB8-A9E4-40345495EB25}" srcOrd="7" destOrd="0" presId="urn:microsoft.com/office/officeart/2005/8/layout/process1"/>
    <dgm:cxn modelId="{1FFA9356-9666-416A-97B7-229012266806}" type="presParOf" srcId="{5321D11C-8AF2-4BB8-A9E4-40345495EB25}" destId="{182195AB-AB63-4FFF-B7FF-28E53128B69F}" srcOrd="0" destOrd="0" presId="urn:microsoft.com/office/officeart/2005/8/layout/process1"/>
    <dgm:cxn modelId="{99F36DFA-40D2-4814-AAD3-00671A8BC3BD}" type="presParOf" srcId="{D9BAD17C-0FBE-406A-81CF-2225A6E8B520}" destId="{D49FF958-97C6-4256-BFDB-07DD81CF4B60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8F1514-DF56-4819-9922-FA306E6AB996}">
      <dsp:nvSpPr>
        <dsp:cNvPr id="0" name=""/>
        <dsp:cNvSpPr/>
      </dsp:nvSpPr>
      <dsp:spPr>
        <a:xfrm>
          <a:off x="2639" y="258997"/>
          <a:ext cx="818273" cy="4909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>
              <a:latin typeface="Arial" panose="020B0604020202020204"/>
            </a:rPr>
            <a:t>Input</a:t>
          </a:r>
          <a:endParaRPr lang="de-DE" sz="800" kern="1200"/>
        </a:p>
      </dsp:txBody>
      <dsp:txXfrm>
        <a:off x="17019" y="273377"/>
        <a:ext cx="789513" cy="462203"/>
      </dsp:txXfrm>
    </dsp:sp>
    <dsp:sp modelId="{31C2F361-E786-4321-8627-628C553C0C06}">
      <dsp:nvSpPr>
        <dsp:cNvPr id="0" name=""/>
        <dsp:cNvSpPr/>
      </dsp:nvSpPr>
      <dsp:spPr>
        <a:xfrm>
          <a:off x="902739" y="403013"/>
          <a:ext cx="173473" cy="2029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902739" y="443599"/>
        <a:ext cx="121431" cy="121759"/>
      </dsp:txXfrm>
    </dsp:sp>
    <dsp:sp modelId="{DF8A2B67-6C71-4EF2-A807-6006D86A54E4}">
      <dsp:nvSpPr>
        <dsp:cNvPr id="0" name=""/>
        <dsp:cNvSpPr/>
      </dsp:nvSpPr>
      <dsp:spPr>
        <a:xfrm>
          <a:off x="1148221" y="258997"/>
          <a:ext cx="818273" cy="4909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>
              <a:latin typeface="Arial" panose="020B0604020202020204"/>
              <a:ea typeface="Calibri"/>
              <a:cs typeface="Arial" panose="020B0604020202020204"/>
            </a:rPr>
            <a:t>Preprocessing</a:t>
          </a:r>
          <a:endParaRPr lang="de-DE" sz="800" kern="1200" dirty="0">
            <a:latin typeface="Arial" panose="020B0604020202020204"/>
            <a:ea typeface="Calibri"/>
            <a:cs typeface="Arial" panose="020B0604020202020204"/>
          </a:endParaRPr>
        </a:p>
      </dsp:txBody>
      <dsp:txXfrm>
        <a:off x="1162601" y="273377"/>
        <a:ext cx="789513" cy="462203"/>
      </dsp:txXfrm>
    </dsp:sp>
    <dsp:sp modelId="{81A38CDA-D5C0-4582-BAD1-5BE6F13098A7}">
      <dsp:nvSpPr>
        <dsp:cNvPr id="0" name=""/>
        <dsp:cNvSpPr/>
      </dsp:nvSpPr>
      <dsp:spPr>
        <a:xfrm>
          <a:off x="2048322" y="403013"/>
          <a:ext cx="173473" cy="2029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2048322" y="443599"/>
        <a:ext cx="121431" cy="121759"/>
      </dsp:txXfrm>
    </dsp:sp>
    <dsp:sp modelId="{22306F95-E9A6-4AC1-B22D-A7CC7C326AC2}">
      <dsp:nvSpPr>
        <dsp:cNvPr id="0" name=""/>
        <dsp:cNvSpPr/>
      </dsp:nvSpPr>
      <dsp:spPr>
        <a:xfrm>
          <a:off x="2293803" y="258997"/>
          <a:ext cx="818273" cy="4909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>
              <a:latin typeface="Arial" panose="020B0604020202020204"/>
              <a:ea typeface="Calibri"/>
            </a:rPr>
            <a:t>Feature </a:t>
          </a:r>
          <a:r>
            <a:rPr lang="de-DE" sz="800" kern="1200" err="1">
              <a:latin typeface="Arial" panose="020B0604020202020204"/>
              <a:ea typeface="Calibri"/>
            </a:rPr>
            <a:t>Extraction</a:t>
          </a:r>
          <a:endParaRPr lang="de-DE" sz="800" kern="1200">
            <a:ea typeface="Calibri"/>
          </a:endParaRPr>
        </a:p>
      </dsp:txBody>
      <dsp:txXfrm>
        <a:off x="2308183" y="273377"/>
        <a:ext cx="789513" cy="462203"/>
      </dsp:txXfrm>
    </dsp:sp>
    <dsp:sp modelId="{53356051-87FC-401E-AA61-6CDA68B5B1A8}">
      <dsp:nvSpPr>
        <dsp:cNvPr id="0" name=""/>
        <dsp:cNvSpPr/>
      </dsp:nvSpPr>
      <dsp:spPr>
        <a:xfrm>
          <a:off x="3193904" y="403013"/>
          <a:ext cx="173473" cy="2029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3193904" y="443599"/>
        <a:ext cx="121431" cy="121759"/>
      </dsp:txXfrm>
    </dsp:sp>
    <dsp:sp modelId="{9894AFC1-12A6-4A89-8372-4DAF2343D0F5}">
      <dsp:nvSpPr>
        <dsp:cNvPr id="0" name=""/>
        <dsp:cNvSpPr/>
      </dsp:nvSpPr>
      <dsp:spPr>
        <a:xfrm>
          <a:off x="3439386" y="258997"/>
          <a:ext cx="818273" cy="4909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>
              <a:latin typeface="Arial" panose="020B0604020202020204"/>
              <a:ea typeface="Calibri"/>
            </a:rPr>
            <a:t>Emotion Classification</a:t>
          </a:r>
        </a:p>
      </dsp:txBody>
      <dsp:txXfrm>
        <a:off x="3453766" y="273377"/>
        <a:ext cx="789513" cy="462203"/>
      </dsp:txXfrm>
    </dsp:sp>
    <dsp:sp modelId="{5321D11C-8AF2-4BB8-A9E4-40345495EB25}">
      <dsp:nvSpPr>
        <dsp:cNvPr id="0" name=""/>
        <dsp:cNvSpPr/>
      </dsp:nvSpPr>
      <dsp:spPr>
        <a:xfrm>
          <a:off x="4339486" y="403013"/>
          <a:ext cx="173473" cy="2029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700" kern="1200"/>
        </a:p>
      </dsp:txBody>
      <dsp:txXfrm>
        <a:off x="4339486" y="443599"/>
        <a:ext cx="121431" cy="121759"/>
      </dsp:txXfrm>
    </dsp:sp>
    <dsp:sp modelId="{D49FF958-97C6-4256-BFDB-07DD81CF4B60}">
      <dsp:nvSpPr>
        <dsp:cNvPr id="0" name=""/>
        <dsp:cNvSpPr/>
      </dsp:nvSpPr>
      <dsp:spPr>
        <a:xfrm>
          <a:off x="4584968" y="258997"/>
          <a:ext cx="818273" cy="4909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>
              <a:latin typeface="Arial" panose="020B0604020202020204"/>
              <a:ea typeface="Calibri"/>
            </a:rPr>
            <a:t>Output</a:t>
          </a:r>
        </a:p>
      </dsp:txBody>
      <dsp:txXfrm>
        <a:off x="4599348" y="273377"/>
        <a:ext cx="789513" cy="4622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E479C-8473-5649-B36A-750E7B20C633}" type="datetimeFigureOut">
              <a:rPr lang="de-DE" smtClean="0"/>
              <a:t>03.02.2025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CE2BE3-FDEB-B245-8AD9-FE155515E7D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5969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588F7-9DB5-87CD-9F28-174EF7689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49967E-EF80-D321-19DE-F34FDBAAC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C1D58-B001-CE3E-CACB-FEEA318EA7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416BA-9AA0-29CD-E241-F2ACEAAC2F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E2BE3-FDEB-B245-8AD9-FE155515E7D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6771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4BC67-9B79-EF75-0AF0-8F81DF93E8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572" y="1925948"/>
            <a:ext cx="9561843" cy="2133241"/>
          </a:xfrm>
        </p:spPr>
        <p:txBody>
          <a:bodyPr anchor="b" anchorCtr="0">
            <a:noAutofit/>
          </a:bodyPr>
          <a:lstStyle>
            <a:lvl1pPr algn="l">
              <a:defRPr sz="4400" b="1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A526B7D-4039-F443-1E7D-319E5DF869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571" y="4419338"/>
            <a:ext cx="9561843" cy="934634"/>
          </a:xfrm>
        </p:spPr>
        <p:txBody>
          <a:bodyPr>
            <a:noAutofit/>
          </a:bodyPr>
          <a:lstStyle>
            <a:lvl1pPr marL="0" indent="0" algn="l">
              <a:buNone/>
              <a:defRPr sz="2400" b="0" i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DEFF4086-B5CD-6DC4-32A3-4D9250AC99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53353" y="692150"/>
            <a:ext cx="2109015" cy="1044575"/>
          </a:xfrm>
        </p:spPr>
        <p:txBody>
          <a:bodyPr anchor="ctr" anchorCtr="0">
            <a:normAutofit/>
          </a:bodyPr>
          <a:lstStyle>
            <a:lvl1pPr marL="0" indent="0" algn="r">
              <a:buNone/>
              <a:defRPr sz="9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Partnerlogo linksbündig platzieren. </a:t>
            </a:r>
            <a:br>
              <a:rPr lang="de-DE"/>
            </a:br>
            <a:r>
              <a:rPr lang="de-DE"/>
              <a:t>Die Höhe des Siegels darf nicht überschritten werden.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02AF2BB-2CD2-4D94-98F3-D812D58D6819}"/>
              </a:ext>
            </a:extLst>
          </p:cNvPr>
          <p:cNvSpPr/>
          <p:nvPr userDrawn="1"/>
        </p:nvSpPr>
        <p:spPr>
          <a:xfrm>
            <a:off x="436880" y="5786120"/>
            <a:ext cx="1686560" cy="1071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8A660AAD-253B-4D87-9A9A-18D772FDF4B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676228" y="6308734"/>
            <a:ext cx="1221711" cy="24483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B7AFE83-4F19-462B-9CDE-B0F73FB92808}" type="datetime1">
              <a:rPr lang="de-DE" smtClean="0"/>
              <a:pPr/>
              <a:t>03.02.2025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17BBDAD-58CA-FBFC-962B-8788EF0E35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7465" y="565322"/>
            <a:ext cx="3033077" cy="1339001"/>
          </a:xfrm>
          <a:prstGeom prst="rect">
            <a:avLst/>
          </a:prstGeom>
        </p:spPr>
      </p:pic>
      <p:sp>
        <p:nvSpPr>
          <p:cNvPr id="4" name="Fußzeilenplatzhalter 11">
            <a:extLst>
              <a:ext uri="{FF2B5EF4-FFF2-40B4-BE49-F238E27FC236}">
                <a16:creationId xmlns:a16="http://schemas.microsoft.com/office/drawing/2014/main" id="{66A09555-EE1E-13F3-5CAE-53371B563E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19960" y="6323366"/>
            <a:ext cx="5169436" cy="24483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5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DLR</a:t>
            </a:r>
          </a:p>
        </p:txBody>
      </p:sp>
    </p:spTree>
    <p:extLst>
      <p:ext uri="{BB962C8B-B14F-4D97-AF65-F5344CB8AC3E}">
        <p14:creationId xmlns:p14="http://schemas.microsoft.com/office/powerpoint/2010/main" val="2332740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6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094" userDrawn="1">
          <p15:clr>
            <a:srgbClr val="FBAE40"/>
          </p15:clr>
        </p15:guide>
        <p15:guide id="4" orient="horz" pos="913" userDrawn="1">
          <p15:clr>
            <a:srgbClr val="FBAE40"/>
          </p15:clr>
        </p15:guide>
        <p15:guide id="5" orient="horz" pos="6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folie 02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87547-EC04-5499-1CC7-AF77F74DC3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2846603"/>
            <a:ext cx="5210175" cy="2852737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Mastertitel </a:t>
            </a:r>
            <a:r>
              <a:rPr lang="de-DE" err="1"/>
              <a:t>format</a:t>
            </a:r>
            <a:r>
              <a:rPr lang="de-DE"/>
              <a:t>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D3C3C8B-B081-5C18-932E-69376A7990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151" y="331894"/>
            <a:ext cx="2608263" cy="1584219"/>
          </a:xfrm>
        </p:spPr>
        <p:txBody>
          <a:bodyPr>
            <a:noAutofit/>
          </a:bodyPr>
          <a:lstStyle>
            <a:lvl1pPr marL="0" indent="0">
              <a:buNone/>
              <a:defRPr sz="13200" b="1" i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01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B626D3E-1B09-408A-A2C0-B68CF0D22C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640E49-9379-41A3-8ECE-DB18F4715D8E}" type="datetime1">
              <a:rPr lang="de-DE" smtClean="0"/>
              <a:pPr/>
              <a:t>03.02.2025</a:t>
            </a:fld>
            <a:endParaRPr lang="de-DE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C3DB5F2-3F4E-4A12-9FEB-A876A951A9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33FA4B0-7731-EC49-88EA-B5E921ABE78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8DCBB7A7-D78F-49F8-BEF4-049208F8442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7738" y="6092825"/>
            <a:ext cx="4343400" cy="215909"/>
          </a:xfrm>
        </p:spPr>
        <p:txBody>
          <a:bodyPr anchor="ctr">
            <a:noAutofit/>
          </a:bodyPr>
          <a:lstStyle>
            <a:lvl1pPr marL="0" marR="0" indent="0" algn="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None/>
              <a:tabLst/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de-DE"/>
              <a:t>Foto: Hier können Sie einen Bildnachweis einfügen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6D148F8-63C5-46C5-A34B-F98FD4597797}"/>
              </a:ext>
            </a:extLst>
          </p:cNvPr>
          <p:cNvSpPr/>
          <p:nvPr userDrawn="1"/>
        </p:nvSpPr>
        <p:spPr>
          <a:xfrm>
            <a:off x="9571216" y="-1026339"/>
            <a:ext cx="4300683" cy="4300683"/>
          </a:xfrm>
          <a:prstGeom prst="ellipse">
            <a:avLst/>
          </a:prstGeom>
          <a:noFill/>
          <a:ln w="444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98EFC909-035C-4262-9908-EF1702D9EF0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593212" y="968591"/>
            <a:ext cx="4730751" cy="47307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marL="0" marR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None/>
              <a:tabLst/>
              <a:defRPr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None/>
              <a:tabLst/>
              <a:defRPr/>
            </a:pPr>
            <a:r>
              <a:rPr lang="de-DE"/>
              <a:t>Hier können Sie ein Bild einfügen</a:t>
            </a:r>
          </a:p>
        </p:txBody>
      </p:sp>
      <p:sp>
        <p:nvSpPr>
          <p:cNvPr id="3" name="Fußzeilenplatzhalter 11">
            <a:extLst>
              <a:ext uri="{FF2B5EF4-FFF2-40B4-BE49-F238E27FC236}">
                <a16:creationId xmlns:a16="http://schemas.microsoft.com/office/drawing/2014/main" id="{389279E9-2CED-070D-EA10-6914557D13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8309" y="6311567"/>
            <a:ext cx="5169436" cy="24483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5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DLR</a:t>
            </a:r>
          </a:p>
        </p:txBody>
      </p:sp>
    </p:spTree>
    <p:extLst>
      <p:ext uri="{BB962C8B-B14F-4D97-AF65-F5344CB8AC3E}">
        <p14:creationId xmlns:p14="http://schemas.microsoft.com/office/powerpoint/2010/main" val="195425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E09D31D-F38C-EEB6-B21C-18608CCD2A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B626D3E-1B09-408A-A2C0-B68CF0D22C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CF1BF0E-C4E2-4891-8B35-B665088FCB7D}" type="datetime1">
              <a:rPr lang="de-DE" smtClean="0"/>
              <a:pPr/>
              <a:t>03.02.2025</a:t>
            </a:fld>
            <a:endParaRPr lang="de-DE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C3DB5F2-3F4E-4A12-9FEB-A876A951A9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33FA4B0-7731-EC49-88EA-B5E921ABE78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849ABC20-F75F-4E1D-BD15-DBC9D6909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572" y="1925948"/>
            <a:ext cx="9561843" cy="2133241"/>
          </a:xfrm>
        </p:spPr>
        <p:txBody>
          <a:bodyPr anchor="b" anchorCtr="0">
            <a:noAutofit/>
          </a:bodyPr>
          <a:lstStyle>
            <a:lvl1pPr algn="l"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C0968FB3-E8DB-458A-A4F8-BFA34FFE81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571" y="4419338"/>
            <a:ext cx="9561843" cy="934634"/>
          </a:xfrm>
        </p:spPr>
        <p:txBody>
          <a:bodyPr>
            <a:no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16" name="Bildplatzhalter 11">
            <a:extLst>
              <a:ext uri="{FF2B5EF4-FFF2-40B4-BE49-F238E27FC236}">
                <a16:creationId xmlns:a16="http://schemas.microsoft.com/office/drawing/2014/main" id="{17296B1F-1EC7-4DAF-8D74-B5164136246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53353" y="692150"/>
            <a:ext cx="2109015" cy="1044575"/>
          </a:xfrm>
        </p:spPr>
        <p:txBody>
          <a:bodyPr anchor="ctr" anchorCtr="0">
            <a:normAutofit/>
          </a:bodyPr>
          <a:lstStyle>
            <a:lvl1pPr marL="0" indent="0" algn="r">
              <a:buNone/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Partnerlogo linksbündig platzieren. </a:t>
            </a:r>
            <a:br>
              <a:rPr lang="de-DE"/>
            </a:br>
            <a:r>
              <a:rPr lang="de-DE"/>
              <a:t>Die Höhe des Siegels darf nicht überschritten werden.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FD1DD12-F043-4583-B836-133EAD4FE0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603" y="568914"/>
            <a:ext cx="3016801" cy="1331815"/>
          </a:xfrm>
          <a:prstGeom prst="rect">
            <a:avLst/>
          </a:prstGeom>
        </p:spPr>
      </p:pic>
      <p:sp>
        <p:nvSpPr>
          <p:cNvPr id="2" name="Fußzeilenplatzhalter 11">
            <a:extLst>
              <a:ext uri="{FF2B5EF4-FFF2-40B4-BE49-F238E27FC236}">
                <a16:creationId xmlns:a16="http://schemas.microsoft.com/office/drawing/2014/main" id="{244F27BC-86D3-A985-951C-E4012097ED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7571" y="6323366"/>
            <a:ext cx="5169436" cy="24483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5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DLR</a:t>
            </a:r>
          </a:p>
        </p:txBody>
      </p:sp>
    </p:spTree>
    <p:extLst>
      <p:ext uri="{BB962C8B-B14F-4D97-AF65-F5344CB8AC3E}">
        <p14:creationId xmlns:p14="http://schemas.microsoft.com/office/powerpoint/2010/main" val="175705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bg>
      <p:bgPr>
        <a:solidFill>
          <a:srgbClr val="619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1162475E-C213-438E-BB37-4F3ED8A69BD5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DC936E9E-59F5-471F-A631-941270C81F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239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915E9D18-F2CB-4662-8EBA-659941955F9A}"/>
                </a:ext>
              </a:extLst>
            </p:cNvPr>
            <p:cNvSpPr/>
            <p:nvPr userDrawn="1"/>
          </p:nvSpPr>
          <p:spPr>
            <a:xfrm>
              <a:off x="0" y="2168872"/>
              <a:ext cx="12192000" cy="2695227"/>
            </a:xfrm>
            <a:prstGeom prst="rect">
              <a:avLst/>
            </a:prstGeom>
            <a:gradFill flip="none" rotWithShape="1">
              <a:gsLst>
                <a:gs pos="0">
                  <a:srgbClr val="619ECF">
                    <a:alpha val="0"/>
                  </a:srgbClr>
                </a:gs>
                <a:gs pos="86000">
                  <a:srgbClr val="619ECF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80ABACE3-7650-415C-BEB6-3AC3C3EFBBC7}"/>
                </a:ext>
              </a:extLst>
            </p:cNvPr>
            <p:cNvSpPr/>
            <p:nvPr userDrawn="1"/>
          </p:nvSpPr>
          <p:spPr>
            <a:xfrm>
              <a:off x="0" y="4162772"/>
              <a:ext cx="6838950" cy="2695227"/>
            </a:xfrm>
            <a:prstGeom prst="rect">
              <a:avLst/>
            </a:prstGeom>
            <a:gradFill flip="none" rotWithShape="1">
              <a:gsLst>
                <a:gs pos="75000">
                  <a:srgbClr val="002060">
                    <a:alpha val="0"/>
                  </a:srgbClr>
                </a:gs>
                <a:gs pos="100000">
                  <a:schemeClr val="accent1">
                    <a:lumMod val="100000"/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524BC67-9B79-EF75-0AF0-8F81DF93E8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572" y="1925716"/>
            <a:ext cx="9561843" cy="2133473"/>
          </a:xfrm>
        </p:spPr>
        <p:txBody>
          <a:bodyPr anchor="b" anchorCtr="0">
            <a:noAutofit/>
          </a:bodyPr>
          <a:lstStyle>
            <a:lvl1pPr algn="l"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A526B7D-4039-F443-1E7D-319E5DF869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571" y="4419338"/>
            <a:ext cx="9561843" cy="934634"/>
          </a:xfrm>
        </p:spPr>
        <p:txBody>
          <a:bodyPr>
            <a:no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DEFF4086-B5CD-6DC4-32A3-4D9250AC99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53353" y="692150"/>
            <a:ext cx="2109015" cy="1044575"/>
          </a:xfrm>
        </p:spPr>
        <p:txBody>
          <a:bodyPr anchor="ctr" anchorCtr="0">
            <a:normAutofit/>
          </a:bodyPr>
          <a:lstStyle>
            <a:lvl1pPr marL="0" indent="0" algn="r">
              <a:buNone/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Partnerlogo linksbündig platzieren. </a:t>
            </a:r>
            <a:br>
              <a:rPr lang="de-DE"/>
            </a:br>
            <a:r>
              <a:rPr lang="de-DE"/>
              <a:t>Die Höhe des Siegels darf nicht überschritten werden.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8A660AAD-253B-4D87-9A9A-18D772FDF4B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676228" y="6308734"/>
            <a:ext cx="1221711" cy="24483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127000" sx="105000" sy="105000" algn="c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508A984-EFA6-4ABD-919A-A9FB76A14789}" type="datetime1">
              <a:rPr lang="de-DE" smtClean="0"/>
              <a:pPr/>
              <a:t>03.02.2025</a:t>
            </a:fld>
            <a:endParaRPr lang="de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00BD1182-8153-47B0-8C09-8B01CE0F67E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07571" y="6308734"/>
            <a:ext cx="5436284" cy="24483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127000" sx="105000" sy="105000" algn="c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DLR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7CBD1EB-984B-43BE-9711-A80AE54FB0C1}"/>
              </a:ext>
            </a:extLst>
          </p:cNvPr>
          <p:cNvSpPr txBox="1"/>
          <p:nvPr userDrawn="1"/>
        </p:nvSpPr>
        <p:spPr>
          <a:xfrm rot="16200000">
            <a:off x="11150600" y="2184400"/>
            <a:ext cx="1866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Foto: Gregor Hübl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FD1DD12-F043-4583-B836-133EAD4FE0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603" y="568914"/>
            <a:ext cx="3016801" cy="133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48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6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1094">
          <p15:clr>
            <a:srgbClr val="FBAE40"/>
          </p15:clr>
        </p15:guide>
        <p15:guide id="4" orient="horz" pos="913">
          <p15:clr>
            <a:srgbClr val="FBAE40"/>
          </p15:clr>
        </p15:guide>
        <p15:guide id="5" orient="horz" pos="6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83F2ED0D-59AA-1DCB-151E-733D18A5D3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1925432"/>
            <a:ext cx="10954833" cy="4167393"/>
          </a:xfrm>
        </p:spPr>
        <p:txBody>
          <a:bodyPr>
            <a:no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B3FC9CDE-4414-3EAA-F594-B1C3BC6DC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1215630"/>
          </a:xfrm>
        </p:spPr>
        <p:txBody>
          <a:bodyPr/>
          <a:lstStyle>
            <a:lvl1pPr>
              <a:defRPr cap="none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E864DA7-6C02-419E-8405-6BE90083A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5D87A2C-633B-4F9B-B395-7A4263E5FC92}" type="datetime1">
              <a:rPr lang="de-DE" smtClean="0"/>
              <a:pPr/>
              <a:t>03.02.2025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0C6C7F-0833-4D5B-A2C2-173B6B370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33FA4B0-7731-EC49-88EA-B5E921ABE78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Fußzeilenplatzhalter 11">
            <a:extLst>
              <a:ext uri="{FF2B5EF4-FFF2-40B4-BE49-F238E27FC236}">
                <a16:creationId xmlns:a16="http://schemas.microsoft.com/office/drawing/2014/main" id="{80DA0F49-06E5-2D12-A866-2E2CC621FC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8309" y="6311567"/>
            <a:ext cx="5169436" cy="24483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5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DLR</a:t>
            </a:r>
          </a:p>
        </p:txBody>
      </p:sp>
    </p:spTree>
    <p:extLst>
      <p:ext uri="{BB962C8B-B14F-4D97-AF65-F5344CB8AC3E}">
        <p14:creationId xmlns:p14="http://schemas.microsoft.com/office/powerpoint/2010/main" val="14924012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B2830F-D331-528E-5294-4809525231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1925432"/>
            <a:ext cx="5202867" cy="4167393"/>
          </a:xfrm>
        </p:spPr>
        <p:txBody>
          <a:bodyPr>
            <a:no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1D6858F6-5929-23CF-45F8-6B80487D3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1215630"/>
          </a:xfrm>
        </p:spPr>
        <p:txBody>
          <a:bodyPr/>
          <a:lstStyle>
            <a:lvl1pPr>
              <a:defRPr cap="none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9D947893-609E-4FD1-A221-D8EA9C774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585F5F7-FBF1-443B-9947-CF3918B31ED7}" type="datetime1">
              <a:rPr lang="de-DE" smtClean="0"/>
              <a:pPr/>
              <a:t>03.02.2025</a:t>
            </a:fld>
            <a:endParaRPr lang="de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5764AD6-4554-4A6B-9E6D-4A131628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33FA4B0-7731-EC49-88EA-B5E921ABE78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69DA8AEF-4502-44C8-BCAE-522C934A6EA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438271" y="1930624"/>
            <a:ext cx="5202867" cy="4167393"/>
          </a:xfrm>
        </p:spPr>
        <p:txBody>
          <a:bodyPr>
            <a:no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" name="Fußzeilenplatzhalter 11">
            <a:extLst>
              <a:ext uri="{FF2B5EF4-FFF2-40B4-BE49-F238E27FC236}">
                <a16:creationId xmlns:a16="http://schemas.microsoft.com/office/drawing/2014/main" id="{94BBCD21-C8C6-B34E-E660-272934DBF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8309" y="6311567"/>
            <a:ext cx="5169436" cy="24483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5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DLR</a:t>
            </a:r>
          </a:p>
        </p:txBody>
      </p:sp>
    </p:spTree>
    <p:extLst>
      <p:ext uri="{BB962C8B-B14F-4D97-AF65-F5344CB8AC3E}">
        <p14:creationId xmlns:p14="http://schemas.microsoft.com/office/powerpoint/2010/main" val="1738509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B2830F-D331-528E-5294-4809525231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1925432"/>
            <a:ext cx="5181600" cy="4167393"/>
          </a:xfrm>
        </p:spPr>
        <p:txBody>
          <a:bodyPr>
            <a:no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FCA0A4F3-F587-7736-0D65-8C49FA103CE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1925638"/>
            <a:ext cx="6096000" cy="4167187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Hier können Sie ein Bild einfügen</a:t>
            </a:r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689688D5-31CC-8F2D-A204-458401BB9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1215630"/>
          </a:xfrm>
        </p:spPr>
        <p:txBody>
          <a:bodyPr/>
          <a:lstStyle>
            <a:lvl1pPr>
              <a:defRPr cap="none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9300D5A-2358-4BDE-8AD0-414C4ED611F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16088A7-B90F-420A-8E66-8D0FF32A9A66}" type="datetime1">
              <a:rPr lang="de-DE" smtClean="0"/>
              <a:pPr/>
              <a:t>03.02.2025</a:t>
            </a:fld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6F22E22-B305-4BA3-A40C-CD4F970AE34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33FA4B0-7731-EC49-88EA-B5E921ABE78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B5C21017-6096-429D-B5EA-A79AA139C5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7738" y="6092825"/>
            <a:ext cx="4343400" cy="215909"/>
          </a:xfrm>
        </p:spPr>
        <p:txBody>
          <a:bodyPr anchor="ctr">
            <a:noAutofit/>
          </a:bodyPr>
          <a:lstStyle>
            <a:lvl1pPr marL="0" indent="0" algn="r">
              <a:buNone/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de-DE"/>
              <a:t>Foto: Bildnachweis</a:t>
            </a:r>
          </a:p>
        </p:txBody>
      </p:sp>
      <p:sp>
        <p:nvSpPr>
          <p:cNvPr id="2" name="Fußzeilenplatzhalter 11">
            <a:extLst>
              <a:ext uri="{FF2B5EF4-FFF2-40B4-BE49-F238E27FC236}">
                <a16:creationId xmlns:a16="http://schemas.microsoft.com/office/drawing/2014/main" id="{B28EA48A-FF56-968B-4194-36177EA6A7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8309" y="6311567"/>
            <a:ext cx="5169436" cy="24483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5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DLR</a:t>
            </a:r>
          </a:p>
        </p:txBody>
      </p:sp>
    </p:spTree>
    <p:extLst>
      <p:ext uri="{BB962C8B-B14F-4D97-AF65-F5344CB8AC3E}">
        <p14:creationId xmlns:p14="http://schemas.microsoft.com/office/powerpoint/2010/main" val="658263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folie 0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E09D31D-F38C-EEB6-B21C-18608CCD2A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587547-EC04-5499-1CC7-AF77F74DC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846603"/>
            <a:ext cx="8202613" cy="2852737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D3C3C8B-B081-5C18-932E-69376A7990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151" y="331894"/>
            <a:ext cx="2608263" cy="1584219"/>
          </a:xfrm>
        </p:spPr>
        <p:txBody>
          <a:bodyPr>
            <a:noAutofit/>
          </a:bodyPr>
          <a:lstStyle>
            <a:lvl1pPr marL="0" indent="0">
              <a:buNone/>
              <a:defRPr sz="1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01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B626D3E-1B09-408A-A2C0-B68CF0D22C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62E2233-BC02-4692-A2EE-F8906B800895}" type="datetime1">
              <a:rPr lang="de-DE" smtClean="0"/>
              <a:pPr/>
              <a:t>03.02.2025</a:t>
            </a:fld>
            <a:endParaRPr lang="de-DE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C3DB5F2-3F4E-4A12-9FEB-A876A951A9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33FA4B0-7731-EC49-88EA-B5E921ABE78A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9C29918-CB2F-4B95-8F78-CDB747560B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825" y="6144225"/>
            <a:ext cx="1366153" cy="603110"/>
          </a:xfrm>
          <a:prstGeom prst="rect">
            <a:avLst/>
          </a:prstGeom>
        </p:spPr>
      </p:pic>
      <p:sp>
        <p:nvSpPr>
          <p:cNvPr id="3" name="Fußzeilenplatzhalter 11">
            <a:extLst>
              <a:ext uri="{FF2B5EF4-FFF2-40B4-BE49-F238E27FC236}">
                <a16:creationId xmlns:a16="http://schemas.microsoft.com/office/drawing/2014/main" id="{519B4899-8A8A-6928-DFD6-C5829B886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8309" y="6311567"/>
            <a:ext cx="5169436" cy="24483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5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DLR</a:t>
            </a:r>
          </a:p>
        </p:txBody>
      </p:sp>
    </p:spTree>
    <p:extLst>
      <p:ext uri="{BB962C8B-B14F-4D97-AF65-F5344CB8AC3E}">
        <p14:creationId xmlns:p14="http://schemas.microsoft.com/office/powerpoint/2010/main" val="1913269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87547-EC04-5499-1CC7-AF77F74DC3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2846603"/>
            <a:ext cx="8202612" cy="2852737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Mastertitel </a:t>
            </a:r>
            <a:r>
              <a:rPr lang="de-DE" err="1"/>
              <a:t>format</a:t>
            </a:r>
            <a:r>
              <a:rPr lang="de-DE"/>
              <a:t>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D3C3C8B-B081-5C18-932E-69376A7990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151" y="331894"/>
            <a:ext cx="2608263" cy="1584219"/>
          </a:xfrm>
        </p:spPr>
        <p:txBody>
          <a:bodyPr>
            <a:noAutofit/>
          </a:bodyPr>
          <a:lstStyle>
            <a:lvl1pPr marL="0" indent="0">
              <a:buNone/>
              <a:defRPr sz="13200" b="1" i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01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B626D3E-1B09-408A-A2C0-B68CF0D22C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33F1B8E-C7B0-4BC0-A26F-A8AA52BED294}" type="datetime1">
              <a:rPr lang="de-DE" smtClean="0"/>
              <a:pPr/>
              <a:t>03.02.2025</a:t>
            </a:fld>
            <a:endParaRPr lang="de-DE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C3DB5F2-3F4E-4A12-9FEB-A876A951A9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33FA4B0-7731-EC49-88EA-B5E921ABE78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32A2A40-5F05-4D0F-A092-D8D65B262210}"/>
              </a:ext>
            </a:extLst>
          </p:cNvPr>
          <p:cNvSpPr/>
          <p:nvPr userDrawn="1"/>
        </p:nvSpPr>
        <p:spPr>
          <a:xfrm>
            <a:off x="9571216" y="-1026339"/>
            <a:ext cx="4300683" cy="4300683"/>
          </a:xfrm>
          <a:prstGeom prst="ellipse">
            <a:avLst/>
          </a:prstGeom>
          <a:noFill/>
          <a:ln w="444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ußzeilenplatzhalter 11">
            <a:extLst>
              <a:ext uri="{FF2B5EF4-FFF2-40B4-BE49-F238E27FC236}">
                <a16:creationId xmlns:a16="http://schemas.microsoft.com/office/drawing/2014/main" id="{6D805BB3-0197-0385-0023-7185BF8DAE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8309" y="6311567"/>
            <a:ext cx="5169436" cy="24483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5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DLR</a:t>
            </a:r>
          </a:p>
        </p:txBody>
      </p:sp>
    </p:spTree>
    <p:extLst>
      <p:ext uri="{BB962C8B-B14F-4D97-AF65-F5344CB8AC3E}">
        <p14:creationId xmlns:p14="http://schemas.microsoft.com/office/powerpoint/2010/main" val="2771670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folie 01.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E09D31D-F38C-EEB6-B21C-18608CCD2A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587547-EC04-5499-1CC7-AF77F74DC3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2846603"/>
            <a:ext cx="5210175" cy="2852737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Mastertitel </a:t>
            </a:r>
            <a:r>
              <a:rPr lang="de-DE" err="1"/>
              <a:t>format</a:t>
            </a:r>
            <a:r>
              <a:rPr lang="de-DE"/>
              <a:t>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D3C3C8B-B081-5C18-932E-69376A7990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151" y="331894"/>
            <a:ext cx="2608263" cy="1584219"/>
          </a:xfrm>
        </p:spPr>
        <p:txBody>
          <a:bodyPr>
            <a:noAutofit/>
          </a:bodyPr>
          <a:lstStyle>
            <a:lvl1pPr marL="0" indent="0">
              <a:buNone/>
              <a:defRPr sz="1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01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B626D3E-1B09-408A-A2C0-B68CF0D22C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6B3EA6A-073E-4897-BB13-6F337A8F6B33}" type="datetime1">
              <a:rPr lang="de-DE" smtClean="0"/>
              <a:pPr/>
              <a:t>03.02.2025</a:t>
            </a:fld>
            <a:endParaRPr lang="de-DE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C3DB5F2-3F4E-4A12-9FEB-A876A951A9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33FA4B0-7731-EC49-88EA-B5E921ABE78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98EFC909-035C-4262-9908-EF1702D9EF0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593212" y="968591"/>
            <a:ext cx="4730751" cy="47307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marL="0" marR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None/>
              <a:tabLst/>
              <a:defRPr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None/>
              <a:tabLst/>
              <a:defRPr/>
            </a:pPr>
            <a:r>
              <a:rPr lang="de-DE"/>
              <a:t>Hier können Sie ein Bild einfügen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8DCBB7A7-D78F-49F8-BEF4-049208F8442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7738" y="6092825"/>
            <a:ext cx="4343400" cy="215909"/>
          </a:xfrm>
        </p:spPr>
        <p:txBody>
          <a:bodyPr anchor="ctr">
            <a:noAutofit/>
          </a:bodyPr>
          <a:lstStyle>
            <a:lvl1pPr marL="0" indent="0" algn="r">
              <a:buNone/>
              <a:defRPr sz="8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de-DE"/>
              <a:t>Foto: Hier können Sie einen Bildnachweis einfügen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9C29918-CB2F-4B95-8F78-CDB747560B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825" y="6144225"/>
            <a:ext cx="1366153" cy="603110"/>
          </a:xfrm>
          <a:prstGeom prst="rect">
            <a:avLst/>
          </a:prstGeom>
        </p:spPr>
      </p:pic>
      <p:sp>
        <p:nvSpPr>
          <p:cNvPr id="3" name="Fußzeilenplatzhalter 11">
            <a:extLst>
              <a:ext uri="{FF2B5EF4-FFF2-40B4-BE49-F238E27FC236}">
                <a16:creationId xmlns:a16="http://schemas.microsoft.com/office/drawing/2014/main" id="{C3BCB859-51D5-2F3E-4B93-8DC02DAEAC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8309" y="6311567"/>
            <a:ext cx="5169436" cy="24483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5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DLR</a:t>
            </a:r>
          </a:p>
        </p:txBody>
      </p:sp>
    </p:spTree>
    <p:extLst>
      <p:ext uri="{BB962C8B-B14F-4D97-AF65-F5344CB8AC3E}">
        <p14:creationId xmlns:p14="http://schemas.microsoft.com/office/powerpoint/2010/main" val="2238998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5470D71-D16E-50A0-925D-BA830252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12156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F9142C-32A3-29E3-FA58-AB5F5D1D7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600" y="1922400"/>
            <a:ext cx="10953538" cy="417062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9B9DB8-3727-FEA1-3D37-DE24327B53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76227" y="6323366"/>
            <a:ext cx="1221711" cy="24483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5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CDE434B-56C1-4192-9646-A540D98173F3}" type="datetime1">
              <a:rPr lang="de-DE" smtClean="0"/>
              <a:pPr/>
              <a:t>03.02.2025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071991-F9E6-D3A5-AE88-C9E13C745F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7938" y="6323366"/>
            <a:ext cx="2743200" cy="24483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1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33FA4B0-7731-EC49-88EA-B5E921ABE78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625F8F00-DDB6-EAC2-94F0-6E3DE70682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19960" y="6323366"/>
            <a:ext cx="5169436" cy="24483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5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DLR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BF3BDEE-35A9-44DE-B226-BF27396B4EF4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622141" y="6142599"/>
            <a:ext cx="1373522" cy="60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66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1" r:id="rId3"/>
    <p:sldLayoutId id="2147483650" r:id="rId4"/>
    <p:sldLayoutId id="2147483660" r:id="rId5"/>
    <p:sldLayoutId id="2147483652" r:id="rId6"/>
    <p:sldLayoutId id="2147483651" r:id="rId7"/>
    <p:sldLayoutId id="2147483664" r:id="rId8"/>
    <p:sldLayoutId id="2147483662" r:id="rId9"/>
    <p:sldLayoutId id="2147483665" r:id="rId10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baseline="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46400" indent="-228600" algn="l" defTabSz="73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750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802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214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438" userDrawn="1">
          <p15:clr>
            <a:srgbClr val="F26B43"/>
          </p15:clr>
        </p15:guide>
        <p15:guide id="3" pos="7333" userDrawn="1">
          <p15:clr>
            <a:srgbClr val="F26B43"/>
          </p15:clr>
        </p15:guide>
        <p15:guide id="4" orient="horz" pos="3838" userDrawn="1">
          <p15:clr>
            <a:srgbClr val="F26B43"/>
          </p15:clr>
        </p15:guide>
        <p15:guide id="5" orient="horz" pos="1207" userDrawn="1">
          <p15:clr>
            <a:srgbClr val="F26B43"/>
          </p15:clr>
        </p15:guide>
        <p15:guide id="6" orient="horz" pos="40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chart" Target="../charts/char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Circumplex_model_of_emotion.svg" TargetMode="External"/><Relationship Id="rId2" Type="http://schemas.openxmlformats.org/officeDocument/2006/relationships/hyperlink" Target="https://synergeticplaytherapy.com/emotions-from-the-inside-out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n.zalando.de/men-home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B6480E-DA97-4343-9202-A7A2E98960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7571" y="6308734"/>
            <a:ext cx="5436284" cy="244830"/>
          </a:xfrm>
        </p:spPr>
        <p:txBody>
          <a:bodyPr/>
          <a:lstStyle/>
          <a:p>
            <a:r>
              <a:rPr lang="de-DE" dirty="0"/>
              <a:t>DLR</a:t>
            </a:r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A86B966C-423F-45EA-BD51-206C851B10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3708" y="1925948"/>
            <a:ext cx="9561843" cy="2133241"/>
          </a:xfrm>
        </p:spPr>
        <p:txBody>
          <a:bodyPr/>
          <a:lstStyle/>
          <a:p>
            <a:r>
              <a:rPr lang="de-DE" sz="4000" err="1">
                <a:latin typeface="Arial"/>
                <a:cs typeface="Arial"/>
              </a:rPr>
              <a:t>Automated</a:t>
            </a:r>
            <a:r>
              <a:rPr lang="de-DE" sz="4000">
                <a:latin typeface="Arial"/>
                <a:cs typeface="Arial"/>
              </a:rPr>
              <a:t> </a:t>
            </a:r>
            <a:r>
              <a:rPr lang="de-DE" sz="4000" err="1">
                <a:latin typeface="Arial"/>
                <a:cs typeface="Arial"/>
              </a:rPr>
              <a:t>user</a:t>
            </a:r>
            <a:r>
              <a:rPr lang="de-DE" sz="4000">
                <a:latin typeface="Arial"/>
                <a:cs typeface="Arial"/>
              </a:rPr>
              <a:t> </a:t>
            </a:r>
            <a:r>
              <a:rPr lang="de-DE" sz="4000" err="1">
                <a:latin typeface="Arial"/>
                <a:cs typeface="Arial"/>
              </a:rPr>
              <a:t>state</a:t>
            </a:r>
            <a:r>
              <a:rPr lang="de-DE" sz="4000">
                <a:latin typeface="Arial"/>
                <a:cs typeface="Arial"/>
              </a:rPr>
              <a:t> </a:t>
            </a:r>
            <a:r>
              <a:rPr lang="de-DE" sz="4000" err="1">
                <a:latin typeface="Arial"/>
                <a:cs typeface="Arial"/>
              </a:rPr>
              <a:t>detection</a:t>
            </a:r>
            <a:endParaRPr lang="de-DE" sz="4000" err="1"/>
          </a:p>
        </p:txBody>
      </p:sp>
      <p:sp>
        <p:nvSpPr>
          <p:cNvPr id="25" name="Untertitel 24">
            <a:extLst>
              <a:ext uri="{FF2B5EF4-FFF2-40B4-BE49-F238E27FC236}">
                <a16:creationId xmlns:a16="http://schemas.microsoft.com/office/drawing/2014/main" id="{96B64962-6C03-4E83-9639-B9B76528B3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3707" y="4410679"/>
            <a:ext cx="9561843" cy="934634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>
                <a:latin typeface="Arial"/>
                <a:cs typeface="Arial"/>
              </a:rPr>
              <a:t>Carlotta May, Marlon </a:t>
            </a:r>
            <a:r>
              <a:rPr lang="de-DE" dirty="0" err="1">
                <a:latin typeface="Arial"/>
                <a:cs typeface="Arial"/>
              </a:rPr>
              <a:t>Spiess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FDFFCBE-9191-4B22-8E32-31255A99FE1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E5B3553-288C-4441-94CC-E21A198A3073}" type="datetime1">
              <a:rPr lang="de-DE" smtClean="0"/>
              <a:t>03.02.2025</a:t>
            </a:fld>
            <a:endParaRPr lang="de-DE"/>
          </a:p>
        </p:txBody>
      </p:sp>
      <p:pic>
        <p:nvPicPr>
          <p:cNvPr id="9" name="Bildplatzhalter 8" descr="Ein Bild, das Clipart, Grafiken, Cartoon enthält.&#10;&#10;Automatisch generierte Beschreibung">
            <a:extLst>
              <a:ext uri="{FF2B5EF4-FFF2-40B4-BE49-F238E27FC236}">
                <a16:creationId xmlns:a16="http://schemas.microsoft.com/office/drawing/2014/main" id="{F3FBC920-EEE3-2F92-0C37-9D3DAEEA696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452" t="6094" r="1" b="6522"/>
          <a:stretch/>
        </p:blipFill>
        <p:spPr>
          <a:xfrm>
            <a:off x="10276936" y="346733"/>
            <a:ext cx="1538930" cy="1392336"/>
          </a:xfrm>
        </p:spPr>
      </p:pic>
    </p:spTree>
    <p:extLst>
      <p:ext uri="{BB962C8B-B14F-4D97-AF65-F5344CB8AC3E}">
        <p14:creationId xmlns:p14="http://schemas.microsoft.com/office/powerpoint/2010/main" val="1850756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D68B3-5BC7-45D8-1B3B-8F95EA189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7691D-8021-2BA4-3804-17B74AC54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/>
                <a:cs typeface="Arial"/>
              </a:rPr>
              <a:t>RESULTS:</a:t>
            </a:r>
            <a:br>
              <a:rPr lang="de-DE" dirty="0">
                <a:latin typeface="Arial"/>
                <a:cs typeface="Arial"/>
              </a:rPr>
            </a:br>
            <a:br>
              <a:rPr lang="de-DE" dirty="0"/>
            </a:br>
            <a:r>
              <a:rPr lang="de-DE" dirty="0">
                <a:latin typeface="Arial"/>
                <a:cs typeface="Arial"/>
              </a:rPr>
              <a:t>Tools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FE9CB-69DA-A100-DEE5-A85DC8F7504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6B3EA6A-073E-4897-BB13-6F337A8F6B33}" type="datetime1">
              <a:rPr lang="de-DE" smtClean="0"/>
              <a:pPr/>
              <a:t>03.02.2025</a:t>
            </a:fld>
            <a:endParaRPr lang="de-DE"/>
          </a:p>
        </p:txBody>
      </p:sp>
      <p:pic>
        <p:nvPicPr>
          <p:cNvPr id="9" name="Picture Placeholder 8" descr="A purple robot with a black background&#10;&#10;Description automatically generated">
            <a:extLst>
              <a:ext uri="{FF2B5EF4-FFF2-40B4-BE49-F238E27FC236}">
                <a16:creationId xmlns:a16="http://schemas.microsoft.com/office/drawing/2014/main" id="{E002E9AD-DC94-9D59-EA8F-58705FF5433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/>
          <a:stretch>
            <a:fillRect/>
          </a:stretch>
        </p:blipFill>
        <p:spPr>
          <a:xfrm>
            <a:off x="6955520" y="1124003"/>
            <a:ext cx="4006135" cy="4006133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CD1D3BB-CFC6-008F-E2E3-8C70422170B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ECFF7D3-C181-AE13-C27F-C6F26ED8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5475" y="331788"/>
            <a:ext cx="2608263" cy="158432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>
                <a:latin typeface="Arial"/>
                <a:cs typeface="Arial"/>
              </a:rPr>
              <a:t>03</a:t>
            </a:r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3C73C49-4D76-E924-3800-B45381CC0B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19960" y="6323366"/>
            <a:ext cx="5169436" cy="244830"/>
          </a:xfrm>
        </p:spPr>
        <p:txBody>
          <a:bodyPr/>
          <a:lstStyle/>
          <a:p>
            <a:r>
              <a:rPr lang="de-DE" dirty="0"/>
              <a:t>DLR</a:t>
            </a:r>
          </a:p>
        </p:txBody>
      </p:sp>
    </p:spTree>
    <p:extLst>
      <p:ext uri="{BB962C8B-B14F-4D97-AF65-F5344CB8AC3E}">
        <p14:creationId xmlns:p14="http://schemas.microsoft.com/office/powerpoint/2010/main" val="1269706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21CAC-96A5-EE8C-2B8C-512ABED86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87A2C-633B-4F9B-B395-7A4263E5FC92}" type="datetime1">
              <a:rPr lang="de-DE" smtClean="0"/>
              <a:pPr/>
              <a:t>03.02.2025</a:t>
            </a:fld>
            <a:endParaRPr lang="de-DE"/>
          </a:p>
        </p:txBody>
      </p:sp>
      <p:graphicFrame>
        <p:nvGraphicFramePr>
          <p:cNvPr id="18" name="Content Placeholder 17">
            <a:extLst>
              <a:ext uri="{FF2B5EF4-FFF2-40B4-BE49-F238E27FC236}">
                <a16:creationId xmlns:a16="http://schemas.microsoft.com/office/drawing/2014/main" id="{D29554AE-14D8-A8C9-C1BD-49FE9C7B30E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904010430"/>
              </p:ext>
            </p:extLst>
          </p:nvPr>
        </p:nvGraphicFramePr>
        <p:xfrm>
          <a:off x="106326" y="714481"/>
          <a:ext cx="4162274" cy="33152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F049AAD9-BFC0-0CBE-87E9-172B2954ED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1460086"/>
              </p:ext>
            </p:extLst>
          </p:nvPr>
        </p:nvGraphicFramePr>
        <p:xfrm>
          <a:off x="4437919" y="1126689"/>
          <a:ext cx="3582663" cy="33152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97D76BF1-8DDC-40AB-5676-3135D555D8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6015266"/>
              </p:ext>
            </p:extLst>
          </p:nvPr>
        </p:nvGraphicFramePr>
        <p:xfrm>
          <a:off x="8279895" y="1834318"/>
          <a:ext cx="3582662" cy="3016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9E589932-D5B5-63E6-E3D2-0FE8D850CC3B}"/>
              </a:ext>
            </a:extLst>
          </p:cNvPr>
          <p:cNvSpPr txBox="1"/>
          <p:nvPr/>
        </p:nvSpPr>
        <p:spPr>
          <a:xfrm>
            <a:off x="4804678" y="462435"/>
            <a:ext cx="1726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56 Tools total</a:t>
            </a:r>
            <a:endParaRPr 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F45E2C-19D2-DF60-A0D8-4CC1843F2D21}"/>
              </a:ext>
            </a:extLst>
          </p:cNvPr>
          <p:cNvSpPr txBox="1"/>
          <p:nvPr/>
        </p:nvSpPr>
        <p:spPr>
          <a:xfrm>
            <a:off x="1125248" y="4542551"/>
            <a:ext cx="7161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Real-time x </a:t>
            </a:r>
            <a:r>
              <a:rPr lang="de-DE" sz="1400" dirty="0" err="1">
                <a:ea typeface="Cascadia Code Light" panose="020B0609020000020004" pitchFamily="49" charset="0"/>
                <a:cs typeface="Cascadia Code Light" panose="020B0609020000020004" pitchFamily="49" charset="0"/>
              </a:rPr>
              <a:t>facial</a:t>
            </a:r>
            <a:r>
              <a:rPr lang="de-DE" sz="1400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 x </a:t>
            </a:r>
            <a:r>
              <a:rPr lang="de-DE" sz="1400" dirty="0" err="1">
                <a:ea typeface="Cascadia Code Light" panose="020B0609020000020004" pitchFamily="49" charset="0"/>
                <a:cs typeface="Cascadia Code Light" panose="020B0609020000020004" pitchFamily="49" charset="0"/>
              </a:rPr>
              <a:t>free</a:t>
            </a:r>
            <a:r>
              <a:rPr lang="de-DE" sz="1400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 = </a:t>
            </a:r>
            <a:r>
              <a:rPr lang="de-DE" sz="1400" b="1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11 Tools</a:t>
            </a:r>
            <a:endParaRPr lang="en-US" sz="1400" b="1" dirty="0">
              <a:ea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  <p:pic>
        <p:nvPicPr>
          <p:cNvPr id="38" name="Graphic 37" descr="Filter with solid fill">
            <a:extLst>
              <a:ext uri="{FF2B5EF4-FFF2-40B4-BE49-F238E27FC236}">
                <a16:creationId xmlns:a16="http://schemas.microsoft.com/office/drawing/2014/main" id="{7119A286-E0B7-FDE0-2565-CABCBEF318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7299" y="4513558"/>
            <a:ext cx="397041" cy="3970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B50348-0921-CD55-B574-FEA5CE85BCDC}"/>
              </a:ext>
            </a:extLst>
          </p:cNvPr>
          <p:cNvSpPr txBox="1"/>
          <p:nvPr/>
        </p:nvSpPr>
        <p:spPr>
          <a:xfrm>
            <a:off x="7149098" y="462435"/>
            <a:ext cx="3497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most</a:t>
            </a:r>
            <a:r>
              <a:rPr lang="de-DE" sz="1400" dirty="0"/>
              <a:t> </a:t>
            </a:r>
            <a:r>
              <a:rPr lang="de-DE" sz="1400" dirty="0" err="1"/>
              <a:t>using</a:t>
            </a:r>
            <a:r>
              <a:rPr lang="de-DE" sz="1400" dirty="0"/>
              <a:t> </a:t>
            </a:r>
            <a:r>
              <a:rPr lang="de-DE" sz="1400" b="1" dirty="0" err="1"/>
              <a:t>neural</a:t>
            </a:r>
            <a:r>
              <a:rPr lang="de-DE" sz="1400" b="1" dirty="0"/>
              <a:t> </a:t>
            </a:r>
            <a:r>
              <a:rPr lang="de-DE" sz="1400" b="1" dirty="0" err="1"/>
              <a:t>networks</a:t>
            </a:r>
            <a:r>
              <a:rPr lang="de-DE" sz="1400" b="1" dirty="0"/>
              <a:t> </a:t>
            </a:r>
            <a:r>
              <a:rPr lang="de-DE" sz="1400" dirty="0" err="1"/>
              <a:t>as</a:t>
            </a:r>
            <a:r>
              <a:rPr lang="de-DE" sz="1400" dirty="0"/>
              <a:t> </a:t>
            </a:r>
            <a:r>
              <a:rPr lang="de-DE" sz="1400" dirty="0" err="1"/>
              <a:t>classification</a:t>
            </a:r>
            <a:r>
              <a:rPr lang="de-DE" sz="1400" dirty="0"/>
              <a:t> </a:t>
            </a:r>
            <a:r>
              <a:rPr lang="de-DE" sz="1400" dirty="0" err="1"/>
              <a:t>method</a:t>
            </a: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26CEB4-FF98-6A5C-B78E-483095D1C8EB}"/>
              </a:ext>
            </a:extLst>
          </p:cNvPr>
          <p:cNvSpPr txBox="1"/>
          <p:nvPr/>
        </p:nvSpPr>
        <p:spPr>
          <a:xfrm>
            <a:off x="3751672" y="5128279"/>
            <a:ext cx="51694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For the implementation we chose </a:t>
            </a:r>
            <a:r>
              <a:rPr lang="en-US" sz="1400" b="1" dirty="0" err="1"/>
              <a:t>DeepFace</a:t>
            </a:r>
            <a:r>
              <a:rPr lang="en-US" sz="1400" dirty="0"/>
              <a:t> based on our selection criteria</a:t>
            </a:r>
            <a:r>
              <a:rPr lang="en-US" sz="1400" b="1" dirty="0"/>
              <a:t>: real-time</a:t>
            </a:r>
            <a:r>
              <a:rPr lang="en-US" sz="1400" dirty="0"/>
              <a:t> </a:t>
            </a:r>
            <a:r>
              <a:rPr lang="en-US" sz="1400" b="1" dirty="0"/>
              <a:t>capability</a:t>
            </a:r>
            <a:r>
              <a:rPr lang="en-US" sz="1400" dirty="0"/>
              <a:t>, free </a:t>
            </a:r>
            <a:r>
              <a:rPr lang="en-US" sz="1400" b="1" dirty="0"/>
              <a:t>availability</a:t>
            </a:r>
            <a:r>
              <a:rPr lang="en-US" sz="1400" dirty="0"/>
              <a:t>, python integration, and basic emotion detection </a:t>
            </a:r>
            <a:r>
              <a:rPr lang="en-US" sz="1400" b="1" dirty="0"/>
              <a:t>functionality</a:t>
            </a:r>
            <a:r>
              <a:rPr lang="en-US" sz="1400" dirty="0"/>
              <a:t>.</a:t>
            </a:r>
            <a:endParaRPr lang="de-DE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01DCB36-8B05-8C98-C7A3-30EFF2176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19960" y="6323366"/>
            <a:ext cx="5169436" cy="244830"/>
          </a:xfrm>
        </p:spPr>
        <p:txBody>
          <a:bodyPr/>
          <a:lstStyle/>
          <a:p>
            <a:r>
              <a:rPr lang="de-DE" dirty="0"/>
              <a:t>DLR</a:t>
            </a:r>
          </a:p>
        </p:txBody>
      </p:sp>
    </p:spTree>
    <p:extLst>
      <p:ext uri="{BB962C8B-B14F-4D97-AF65-F5344CB8AC3E}">
        <p14:creationId xmlns:p14="http://schemas.microsoft.com/office/powerpoint/2010/main" val="1638860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D8B5C-B413-F307-CAA6-452821324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3DFAE-8929-1BEE-F16B-C390F882D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/>
                <a:cs typeface="Arial"/>
              </a:rPr>
              <a:t>RESULTS:</a:t>
            </a:r>
            <a:br>
              <a:rPr lang="de-DE" dirty="0">
                <a:latin typeface="Arial"/>
                <a:cs typeface="Arial"/>
              </a:rPr>
            </a:br>
            <a:br>
              <a:rPr lang="de-DE" dirty="0"/>
            </a:br>
            <a:r>
              <a:rPr lang="de-DE" dirty="0">
                <a:latin typeface="Arial"/>
                <a:cs typeface="Arial"/>
              </a:rPr>
              <a:t>Prototype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3A564-482D-CD70-FDE5-2A96B3E5DE8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6B3EA6A-073E-4897-BB13-6F337A8F6B33}" type="datetime1">
              <a:rPr lang="de-DE" smtClean="0"/>
              <a:pPr/>
              <a:t>03.02.2025</a:t>
            </a:fld>
            <a:endParaRPr lang="de-DE"/>
          </a:p>
        </p:txBody>
      </p:sp>
      <p:pic>
        <p:nvPicPr>
          <p:cNvPr id="9" name="Picture Placeholder 8" descr="A purple robot with a black background&#10;&#10;Description automatically generated">
            <a:extLst>
              <a:ext uri="{FF2B5EF4-FFF2-40B4-BE49-F238E27FC236}">
                <a16:creationId xmlns:a16="http://schemas.microsoft.com/office/drawing/2014/main" id="{768EED72-1D05-B808-1721-B15C12F5BE4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/>
          <a:stretch>
            <a:fillRect/>
          </a:stretch>
        </p:blipFill>
        <p:spPr>
          <a:xfrm>
            <a:off x="6955520" y="1124003"/>
            <a:ext cx="4006135" cy="4006133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94B2651-5694-9299-474A-EECAFFDAB3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84A5AB5-794E-3ED5-9687-18DF4530BA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5475" y="331788"/>
            <a:ext cx="2608263" cy="158432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>
                <a:latin typeface="Arial"/>
                <a:cs typeface="Arial"/>
              </a:rPr>
              <a:t>03</a:t>
            </a:r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04D4846-99E1-B2E2-8DD9-EC64051F8D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19960" y="6323366"/>
            <a:ext cx="5169436" cy="244830"/>
          </a:xfrm>
        </p:spPr>
        <p:txBody>
          <a:bodyPr/>
          <a:lstStyle/>
          <a:p>
            <a:r>
              <a:rPr lang="de-DE" dirty="0"/>
              <a:t>DLR</a:t>
            </a:r>
          </a:p>
        </p:txBody>
      </p:sp>
    </p:spTree>
    <p:extLst>
      <p:ext uri="{BB962C8B-B14F-4D97-AF65-F5344CB8AC3E}">
        <p14:creationId xmlns:p14="http://schemas.microsoft.com/office/powerpoint/2010/main" val="1035470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D69E0-EEFF-F2C9-B4DF-BD1196B76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B53A0B-3978-4056-C4E0-F14354AE18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1205548"/>
            <a:ext cx="10954833" cy="1735955"/>
          </a:xfrm>
        </p:spPr>
        <p:txBody>
          <a:bodyPr vert="horz" lIns="0" tIns="0" rIns="0" bIns="0" rtlCol="0" anchor="t">
            <a:noAutofit/>
          </a:bodyPr>
          <a:lstStyle/>
          <a:p>
            <a:pPr marL="457200" fontAlgn="base"/>
            <a:r>
              <a:rPr lang="de-DE" sz="1800" b="1" dirty="0">
                <a:solidFill>
                  <a:srgbClr val="000000"/>
                </a:solidFill>
                <a:latin typeface="Arial"/>
                <a:cs typeface="Arial"/>
              </a:rPr>
              <a:t>Scenario</a:t>
            </a:r>
            <a:r>
              <a:rPr lang="de-DE" sz="1800" dirty="0">
                <a:solidFill>
                  <a:srgbClr val="000000"/>
                </a:solidFill>
                <a:latin typeface="Arial"/>
                <a:cs typeface="Arial"/>
              </a:rPr>
              <a:t>: User </a:t>
            </a:r>
            <a:r>
              <a:rPr lang="de-DE" sz="1800" err="1">
                <a:solidFill>
                  <a:srgbClr val="000000"/>
                </a:solidFill>
                <a:latin typeface="Arial"/>
                <a:cs typeface="Arial"/>
              </a:rPr>
              <a:t>interacts</a:t>
            </a:r>
            <a:r>
              <a:rPr lang="de-DE" sz="18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de-DE" sz="1800" err="1">
                <a:solidFill>
                  <a:srgbClr val="000000"/>
                </a:solidFill>
                <a:latin typeface="Arial"/>
                <a:cs typeface="Arial"/>
              </a:rPr>
              <a:t>with</a:t>
            </a:r>
            <a:r>
              <a:rPr lang="de-DE" sz="1800" dirty="0">
                <a:solidFill>
                  <a:srgbClr val="000000"/>
                </a:solidFill>
                <a:latin typeface="Arial"/>
                <a:cs typeface="Arial"/>
              </a:rPr>
              <a:t> an online </a:t>
            </a:r>
            <a:r>
              <a:rPr lang="de-DE" sz="1800" err="1">
                <a:solidFill>
                  <a:srgbClr val="000000"/>
                </a:solidFill>
                <a:latin typeface="Arial"/>
                <a:cs typeface="Arial"/>
              </a:rPr>
              <a:t>shopping</a:t>
            </a:r>
            <a:r>
              <a:rPr lang="de-DE" sz="18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de-DE" sz="1800" err="1">
                <a:solidFill>
                  <a:srgbClr val="000000"/>
                </a:solidFill>
                <a:latin typeface="Arial"/>
                <a:cs typeface="Arial"/>
              </a:rPr>
              <a:t>website</a:t>
            </a:r>
            <a:endParaRPr lang="de-DE" err="1"/>
          </a:p>
          <a:p>
            <a:pPr marL="1108710" lvl="3"/>
            <a:r>
              <a:rPr lang="de-DE" sz="1850" dirty="0" err="1">
                <a:solidFill>
                  <a:srgbClr val="000000"/>
                </a:solidFill>
                <a:latin typeface="Arial"/>
                <a:cs typeface="Arial"/>
              </a:rPr>
              <a:t>Searches</a:t>
            </a:r>
            <a:r>
              <a:rPr lang="de-DE" sz="18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de-DE" sz="1850" dirty="0" err="1">
                <a:solidFill>
                  <a:srgbClr val="000000"/>
                </a:solidFill>
                <a:latin typeface="Arial"/>
                <a:cs typeface="Arial"/>
              </a:rPr>
              <a:t>for</a:t>
            </a:r>
            <a:r>
              <a:rPr lang="de-DE" sz="1850" dirty="0">
                <a:solidFill>
                  <a:srgbClr val="000000"/>
                </a:solidFill>
                <a:latin typeface="Arial"/>
                <a:cs typeface="Arial"/>
              </a:rPr>
              <a:t> a </a:t>
            </a:r>
            <a:r>
              <a:rPr lang="de-DE" sz="1850" dirty="0" err="1">
                <a:solidFill>
                  <a:srgbClr val="000000"/>
                </a:solidFill>
                <a:latin typeface="Arial"/>
                <a:cs typeface="Arial"/>
              </a:rPr>
              <a:t>specific</a:t>
            </a:r>
            <a:r>
              <a:rPr lang="de-DE" sz="18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de-DE" sz="1850" dirty="0" err="1">
                <a:solidFill>
                  <a:srgbClr val="000000"/>
                </a:solidFill>
                <a:latin typeface="Arial"/>
                <a:cs typeface="Arial"/>
              </a:rPr>
              <a:t>product</a:t>
            </a:r>
            <a:r>
              <a:rPr lang="de-DE" sz="1850" dirty="0">
                <a:solidFill>
                  <a:srgbClr val="000000"/>
                </a:solidFill>
                <a:latin typeface="Arial"/>
                <a:cs typeface="Arial"/>
              </a:rPr>
              <a:t> (e.g. </a:t>
            </a:r>
            <a:r>
              <a:rPr lang="de-DE" sz="1850" dirty="0" err="1">
                <a:solidFill>
                  <a:srgbClr val="000000"/>
                </a:solidFill>
                <a:latin typeface="Arial"/>
                <a:cs typeface="Arial"/>
              </a:rPr>
              <a:t>blue</a:t>
            </a:r>
            <a:r>
              <a:rPr lang="de-DE" sz="18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de-DE" sz="1850" dirty="0" err="1">
                <a:solidFill>
                  <a:srgbClr val="000000"/>
                </a:solidFill>
                <a:latin typeface="Arial"/>
                <a:cs typeface="Arial"/>
              </a:rPr>
              <a:t>jeans</a:t>
            </a:r>
            <a:r>
              <a:rPr lang="de-DE" sz="1850" dirty="0">
                <a:solidFill>
                  <a:srgbClr val="000000"/>
                </a:solidFill>
                <a:latin typeface="Arial"/>
                <a:cs typeface="Arial"/>
              </a:rPr>
              <a:t>)</a:t>
            </a:r>
            <a:endParaRPr lang="de-DE" sz="1850" dirty="0" err="1">
              <a:solidFill>
                <a:srgbClr val="000000"/>
              </a:solidFill>
              <a:cs typeface="Arial" panose="020B0604020202020204"/>
            </a:endParaRPr>
          </a:p>
          <a:p>
            <a:pPr marL="1108710" lvl="3"/>
            <a:r>
              <a:rPr lang="de-DE" sz="1850" dirty="0" err="1">
                <a:solidFill>
                  <a:srgbClr val="000000"/>
                </a:solidFill>
                <a:latin typeface="Arial"/>
                <a:cs typeface="Arial"/>
              </a:rPr>
              <a:t>Adds</a:t>
            </a:r>
            <a:r>
              <a:rPr lang="de-DE" sz="1850" dirty="0">
                <a:solidFill>
                  <a:srgbClr val="000000"/>
                </a:solidFill>
                <a:latin typeface="Arial"/>
                <a:cs typeface="Arial" panose="020B0604020202020204"/>
              </a:rPr>
              <a:t> </a:t>
            </a:r>
            <a:r>
              <a:rPr lang="de-DE" sz="1850" dirty="0" err="1">
                <a:solidFill>
                  <a:srgbClr val="000000"/>
                </a:solidFill>
                <a:latin typeface="Arial"/>
                <a:cs typeface="Arial" panose="020B0604020202020204"/>
              </a:rPr>
              <a:t>the</a:t>
            </a:r>
            <a:r>
              <a:rPr lang="de-DE" sz="1850" dirty="0">
                <a:solidFill>
                  <a:srgbClr val="000000"/>
                </a:solidFill>
                <a:latin typeface="Arial"/>
                <a:cs typeface="Arial" panose="020B0604020202020204"/>
              </a:rPr>
              <a:t> </a:t>
            </a:r>
            <a:r>
              <a:rPr lang="de-DE" sz="1850" dirty="0" err="1">
                <a:solidFill>
                  <a:srgbClr val="000000"/>
                </a:solidFill>
                <a:latin typeface="Arial"/>
                <a:cs typeface="Arial" panose="020B0604020202020204"/>
              </a:rPr>
              <a:t>selected</a:t>
            </a:r>
            <a:r>
              <a:rPr lang="de-DE" sz="1850" dirty="0">
                <a:solidFill>
                  <a:srgbClr val="000000"/>
                </a:solidFill>
                <a:latin typeface="Arial"/>
                <a:cs typeface="Arial" panose="020B0604020202020204"/>
              </a:rPr>
              <a:t> </a:t>
            </a:r>
            <a:r>
              <a:rPr lang="de-DE" sz="1850" dirty="0" err="1">
                <a:solidFill>
                  <a:srgbClr val="000000"/>
                </a:solidFill>
                <a:latin typeface="Arial"/>
                <a:cs typeface="Arial" panose="020B0604020202020204"/>
              </a:rPr>
              <a:t>product</a:t>
            </a:r>
            <a:r>
              <a:rPr lang="de-DE" sz="1850" dirty="0">
                <a:solidFill>
                  <a:srgbClr val="000000"/>
                </a:solidFill>
                <a:latin typeface="Arial"/>
                <a:cs typeface="Arial" panose="020B0604020202020204"/>
              </a:rPr>
              <a:t> </a:t>
            </a:r>
            <a:r>
              <a:rPr lang="de-DE" sz="1850" dirty="0" err="1">
                <a:solidFill>
                  <a:srgbClr val="000000"/>
                </a:solidFill>
                <a:latin typeface="Arial"/>
                <a:cs typeface="Arial" panose="020B0604020202020204"/>
              </a:rPr>
              <a:t>to</a:t>
            </a:r>
            <a:r>
              <a:rPr lang="de-DE" sz="1850" dirty="0">
                <a:solidFill>
                  <a:srgbClr val="000000"/>
                </a:solidFill>
                <a:latin typeface="Arial"/>
                <a:cs typeface="Arial" panose="020B0604020202020204"/>
              </a:rPr>
              <a:t> </a:t>
            </a:r>
            <a:r>
              <a:rPr lang="de-DE" sz="1850" dirty="0" err="1">
                <a:solidFill>
                  <a:srgbClr val="000000"/>
                </a:solidFill>
                <a:latin typeface="Arial"/>
                <a:cs typeface="Arial" panose="020B0604020202020204"/>
              </a:rPr>
              <a:t>the</a:t>
            </a:r>
            <a:r>
              <a:rPr lang="de-DE" sz="1850" dirty="0">
                <a:solidFill>
                  <a:srgbClr val="000000"/>
                </a:solidFill>
                <a:latin typeface="Arial"/>
                <a:cs typeface="Arial" panose="020B0604020202020204"/>
              </a:rPr>
              <a:t> </a:t>
            </a:r>
            <a:r>
              <a:rPr lang="de-DE" sz="1850" dirty="0" err="1">
                <a:solidFill>
                  <a:srgbClr val="000000"/>
                </a:solidFill>
                <a:latin typeface="Arial"/>
                <a:cs typeface="Arial" panose="020B0604020202020204"/>
              </a:rPr>
              <a:t>shopping</a:t>
            </a:r>
            <a:r>
              <a:rPr lang="de-DE" sz="1850" dirty="0">
                <a:solidFill>
                  <a:srgbClr val="000000"/>
                </a:solidFill>
                <a:latin typeface="Arial"/>
                <a:cs typeface="Arial" panose="020B0604020202020204"/>
              </a:rPr>
              <a:t> </a:t>
            </a:r>
            <a:r>
              <a:rPr lang="de-DE" sz="1850" dirty="0" err="1">
                <a:solidFill>
                  <a:srgbClr val="000000"/>
                </a:solidFill>
                <a:latin typeface="Arial"/>
                <a:cs typeface="Arial" panose="020B0604020202020204"/>
              </a:rPr>
              <a:t>cart</a:t>
            </a:r>
            <a:endParaRPr lang="de-DE" sz="1850" dirty="0">
              <a:solidFill>
                <a:srgbClr val="000000"/>
              </a:solidFill>
              <a:latin typeface="Arial"/>
              <a:cs typeface="Arial" panose="020B0604020202020204"/>
            </a:endParaRPr>
          </a:p>
          <a:p>
            <a:pPr marL="1108710" lvl="3">
              <a:buClr>
                <a:srgbClr val="005176"/>
              </a:buClr>
            </a:pPr>
            <a:r>
              <a:rPr lang="de-DE" sz="1850" dirty="0" err="1">
                <a:solidFill>
                  <a:srgbClr val="000000"/>
                </a:solidFill>
                <a:latin typeface="Arial"/>
                <a:cs typeface="Arial" panose="020B0604020202020204"/>
              </a:rPr>
              <a:t>Proceeds</a:t>
            </a:r>
            <a:r>
              <a:rPr lang="de-DE" sz="1850" dirty="0">
                <a:solidFill>
                  <a:srgbClr val="000000"/>
                </a:solidFill>
                <a:latin typeface="Arial"/>
                <a:cs typeface="Arial" panose="020B0604020202020204"/>
              </a:rPr>
              <a:t> </a:t>
            </a:r>
            <a:r>
              <a:rPr lang="de-DE" sz="1850" dirty="0" err="1">
                <a:solidFill>
                  <a:srgbClr val="000000"/>
                </a:solidFill>
                <a:latin typeface="Arial"/>
                <a:cs typeface="Arial" panose="020B0604020202020204"/>
              </a:rPr>
              <a:t>to</a:t>
            </a:r>
            <a:r>
              <a:rPr lang="de-DE" sz="1850" dirty="0">
                <a:solidFill>
                  <a:srgbClr val="000000"/>
                </a:solidFill>
                <a:latin typeface="Arial"/>
                <a:cs typeface="Arial" panose="020B0604020202020204"/>
              </a:rPr>
              <a:t> </a:t>
            </a:r>
            <a:r>
              <a:rPr lang="de-DE" sz="1850" dirty="0" err="1">
                <a:solidFill>
                  <a:srgbClr val="000000"/>
                </a:solidFill>
                <a:latin typeface="Arial"/>
                <a:cs typeface="Arial" panose="020B0604020202020204"/>
              </a:rPr>
              <a:t>checkout</a:t>
            </a:r>
            <a:r>
              <a:rPr lang="de-DE" sz="1850" dirty="0">
                <a:solidFill>
                  <a:srgbClr val="000000"/>
                </a:solidFill>
                <a:latin typeface="Arial"/>
                <a:cs typeface="Arial" panose="020B0604020202020204"/>
              </a:rPr>
              <a:t> &amp; </a:t>
            </a:r>
            <a:r>
              <a:rPr lang="de-DE" sz="1850" dirty="0" err="1">
                <a:solidFill>
                  <a:srgbClr val="000000"/>
                </a:solidFill>
                <a:latin typeface="Arial"/>
                <a:cs typeface="Arial" panose="020B0604020202020204"/>
              </a:rPr>
              <a:t>payment</a:t>
            </a:r>
            <a:r>
              <a:rPr lang="de-DE" sz="1850" dirty="0">
                <a:solidFill>
                  <a:srgbClr val="000000"/>
                </a:solidFill>
                <a:latin typeface="Arial"/>
                <a:cs typeface="Arial" panose="020B0604020202020204"/>
              </a:rPr>
              <a:t> </a:t>
            </a:r>
            <a:r>
              <a:rPr lang="de-DE" sz="1850" dirty="0" err="1">
                <a:solidFill>
                  <a:srgbClr val="000000"/>
                </a:solidFill>
                <a:latin typeface="Arial"/>
                <a:cs typeface="Arial" panose="020B0604020202020204"/>
              </a:rPr>
              <a:t>process</a:t>
            </a:r>
            <a:endParaRPr lang="de-DE" sz="1850">
              <a:solidFill>
                <a:srgbClr val="000000"/>
              </a:solidFill>
              <a:latin typeface="Arial"/>
              <a:cs typeface="Arial" panose="020B0604020202020204"/>
            </a:endParaRPr>
          </a:p>
          <a:p>
            <a:pPr marL="880110" lvl="3" indent="0">
              <a:buClr>
                <a:srgbClr val="005176"/>
              </a:buClr>
              <a:buNone/>
            </a:pPr>
            <a:endParaRPr lang="de-DE" sz="1850" dirty="0">
              <a:solidFill>
                <a:srgbClr val="000000"/>
              </a:solidFill>
              <a:latin typeface="Arial"/>
              <a:cs typeface="Arial" panose="020B0604020202020204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E24E07-0F42-5082-1B50-AAF0C23C8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1005804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Prototype: Use Case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903BC-A971-69DC-FAB5-52A3B7278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87A2C-633B-4F9B-B395-7A4263E5FC92}" type="datetime1">
              <a:rPr lang="de-DE" smtClean="0"/>
              <a:pPr/>
              <a:t>03.02.2025</a:t>
            </a:fld>
            <a:endParaRPr lang="de-DE"/>
          </a:p>
        </p:txBody>
      </p:sp>
      <p:pic>
        <p:nvPicPr>
          <p:cNvPr id="10" name="Picture Placeholder 8" descr="A purple robot with a black background&#10;&#10;Description automatically generated">
            <a:extLst>
              <a:ext uri="{FF2B5EF4-FFF2-40B4-BE49-F238E27FC236}">
                <a16:creationId xmlns:a16="http://schemas.microsoft.com/office/drawing/2014/main" id="{865CF76B-90E0-A995-A956-19EAA49E22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940218" y="488878"/>
            <a:ext cx="695057" cy="695057"/>
          </a:xfrm>
          <a:prstGeom prst="ellipse">
            <a:avLst/>
          </a:prstGeom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F75539E3-626D-FF97-C38A-519468B587AF}"/>
              </a:ext>
            </a:extLst>
          </p:cNvPr>
          <p:cNvSpPr txBox="1">
            <a:spLocks/>
          </p:cNvSpPr>
          <p:nvPr/>
        </p:nvSpPr>
        <p:spPr>
          <a:xfrm>
            <a:off x="683722" y="3217745"/>
            <a:ext cx="10954833" cy="173595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46400" indent="-228600" algn="l" defTabSz="73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750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802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214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fontAlgn="base"/>
            <a:r>
              <a:rPr lang="de-DE" sz="1800" b="1" dirty="0" err="1">
                <a:solidFill>
                  <a:srgbClr val="000000"/>
                </a:solidFill>
                <a:latin typeface="Arial"/>
                <a:cs typeface="Arial"/>
              </a:rPr>
              <a:t>Expected</a:t>
            </a:r>
            <a:r>
              <a:rPr lang="de-DE" sz="1800" b="1" dirty="0">
                <a:solidFill>
                  <a:srgbClr val="000000"/>
                </a:solidFill>
                <a:latin typeface="Arial"/>
                <a:cs typeface="Arial"/>
              </a:rPr>
              <a:t> Outcome</a:t>
            </a:r>
            <a:r>
              <a:rPr lang="de-DE" sz="1800" dirty="0">
                <a:solidFill>
                  <a:srgbClr val="000000"/>
                </a:solidFill>
                <a:latin typeface="Arial"/>
                <a:cs typeface="Arial"/>
              </a:rPr>
              <a:t>:</a:t>
            </a:r>
            <a:endParaRPr lang="de-DE" sz="1800" dirty="0"/>
          </a:p>
          <a:p>
            <a:pPr marL="1108710" lvl="3"/>
            <a:r>
              <a:rPr lang="de-DE" sz="1850" dirty="0" err="1">
                <a:solidFill>
                  <a:srgbClr val="000000"/>
                </a:solidFill>
                <a:latin typeface="Arial"/>
                <a:cs typeface="Arial"/>
              </a:rPr>
              <a:t>Insights</a:t>
            </a:r>
            <a:r>
              <a:rPr lang="de-DE" sz="18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de-DE" sz="1850" dirty="0" err="1">
                <a:solidFill>
                  <a:srgbClr val="000000"/>
                </a:solidFill>
                <a:latin typeface="Arial"/>
                <a:cs typeface="Arial"/>
              </a:rPr>
              <a:t>into</a:t>
            </a:r>
            <a:r>
              <a:rPr lang="de-DE" sz="1850" dirty="0">
                <a:solidFill>
                  <a:srgbClr val="000000"/>
                </a:solidFill>
                <a:latin typeface="Arial"/>
                <a:cs typeface="Arial"/>
              </a:rPr>
              <a:t> UX &amp; </a:t>
            </a:r>
            <a:r>
              <a:rPr lang="de-DE" sz="1850" dirty="0" err="1">
                <a:solidFill>
                  <a:srgbClr val="000000"/>
                </a:solidFill>
                <a:latin typeface="Arial"/>
                <a:cs typeface="Arial"/>
              </a:rPr>
              <a:t>satisfaction</a:t>
            </a:r>
            <a:r>
              <a:rPr lang="de-DE" sz="18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de-DE" sz="1850" dirty="0" err="1">
                <a:solidFill>
                  <a:srgbClr val="000000"/>
                </a:solidFill>
                <a:latin typeface="Arial"/>
                <a:cs typeface="Arial"/>
              </a:rPr>
              <a:t>levels</a:t>
            </a:r>
            <a:endParaRPr lang="de-DE" sz="1850" dirty="0" err="1">
              <a:solidFill>
                <a:srgbClr val="000000"/>
              </a:solidFill>
              <a:cs typeface="Arial" panose="020B0604020202020204"/>
            </a:endParaRPr>
          </a:p>
          <a:p>
            <a:pPr marL="1108710" lvl="3"/>
            <a:r>
              <a:rPr lang="de-DE" sz="1850" dirty="0">
                <a:solidFill>
                  <a:srgbClr val="000000"/>
                </a:solidFill>
                <a:latin typeface="Arial"/>
                <a:cs typeface="Arial" panose="020B0604020202020204"/>
              </a:rPr>
              <a:t>Potential </a:t>
            </a:r>
            <a:r>
              <a:rPr lang="de-DE" sz="1850" dirty="0" err="1">
                <a:solidFill>
                  <a:srgbClr val="000000"/>
                </a:solidFill>
                <a:latin typeface="Arial"/>
                <a:cs typeface="Arial" panose="020B0604020202020204"/>
              </a:rPr>
              <a:t>identification</a:t>
            </a:r>
            <a:r>
              <a:rPr lang="de-DE" sz="1850" dirty="0">
                <a:solidFill>
                  <a:srgbClr val="000000"/>
                </a:solidFill>
                <a:latin typeface="Arial"/>
                <a:cs typeface="Arial" panose="020B0604020202020204"/>
              </a:rPr>
              <a:t> </a:t>
            </a:r>
            <a:r>
              <a:rPr lang="de-DE" sz="1850" dirty="0" err="1">
                <a:solidFill>
                  <a:srgbClr val="000000"/>
                </a:solidFill>
                <a:latin typeface="Arial"/>
                <a:cs typeface="Arial" panose="020B0604020202020204"/>
              </a:rPr>
              <a:t>of</a:t>
            </a:r>
            <a:r>
              <a:rPr lang="de-DE" sz="1850" dirty="0">
                <a:solidFill>
                  <a:srgbClr val="000000"/>
                </a:solidFill>
                <a:latin typeface="Arial"/>
                <a:cs typeface="Arial" panose="020B0604020202020204"/>
              </a:rPr>
              <a:t> </a:t>
            </a:r>
            <a:r>
              <a:rPr lang="de-DE" sz="1850" dirty="0" err="1">
                <a:solidFill>
                  <a:srgbClr val="000000"/>
                </a:solidFill>
                <a:latin typeface="Arial"/>
                <a:cs typeface="Arial" panose="020B0604020202020204"/>
              </a:rPr>
              <a:t>pain</a:t>
            </a:r>
            <a:r>
              <a:rPr lang="de-DE" sz="1850" dirty="0">
                <a:solidFill>
                  <a:srgbClr val="000000"/>
                </a:solidFill>
                <a:latin typeface="Arial"/>
                <a:cs typeface="Arial" panose="020B0604020202020204"/>
              </a:rPr>
              <a:t> </a:t>
            </a:r>
            <a:r>
              <a:rPr lang="de-DE" sz="1850" dirty="0" err="1">
                <a:solidFill>
                  <a:srgbClr val="000000"/>
                </a:solidFill>
                <a:latin typeface="Arial"/>
                <a:cs typeface="Arial" panose="020B0604020202020204"/>
              </a:rPr>
              <a:t>points</a:t>
            </a:r>
            <a:r>
              <a:rPr lang="de-DE" sz="1850" dirty="0">
                <a:solidFill>
                  <a:srgbClr val="000000"/>
                </a:solidFill>
                <a:latin typeface="Arial"/>
                <a:cs typeface="Arial" panose="020B0604020202020204"/>
              </a:rPr>
              <a:t> </a:t>
            </a:r>
            <a:r>
              <a:rPr lang="de-DE" sz="1850" dirty="0" err="1">
                <a:solidFill>
                  <a:srgbClr val="000000"/>
                </a:solidFill>
                <a:latin typeface="Arial"/>
                <a:cs typeface="Arial" panose="020B0604020202020204"/>
              </a:rPr>
              <a:t>affecting</a:t>
            </a:r>
            <a:r>
              <a:rPr lang="de-DE" sz="1850" dirty="0">
                <a:solidFill>
                  <a:srgbClr val="000000"/>
                </a:solidFill>
                <a:latin typeface="Arial"/>
                <a:cs typeface="Arial" panose="020B0604020202020204"/>
              </a:rPr>
              <a:t> emotional </a:t>
            </a:r>
            <a:r>
              <a:rPr lang="de-DE" sz="1850" dirty="0" err="1">
                <a:solidFill>
                  <a:srgbClr val="000000"/>
                </a:solidFill>
                <a:latin typeface="Arial"/>
                <a:cs typeface="Arial" panose="020B0604020202020204"/>
              </a:rPr>
              <a:t>states</a:t>
            </a:r>
          </a:p>
          <a:p>
            <a:pPr marL="880110" lvl="3" indent="0">
              <a:buClr>
                <a:srgbClr val="005176"/>
              </a:buClr>
              <a:buFont typeface="Arial" panose="020B0604020202020204" pitchFamily="34" charset="0"/>
              <a:buNone/>
            </a:pPr>
            <a:endParaRPr lang="de-DE" sz="1850" dirty="0">
              <a:solidFill>
                <a:srgbClr val="000000"/>
              </a:solidFill>
              <a:latin typeface="Arial"/>
              <a:cs typeface="Arial" panose="020B0604020202020204"/>
            </a:endParaRPr>
          </a:p>
        </p:txBody>
      </p:sp>
      <p:sp>
        <p:nvSpPr>
          <p:cNvPr id="11" name="Arrow: Right 5">
            <a:extLst>
              <a:ext uri="{FF2B5EF4-FFF2-40B4-BE49-F238E27FC236}">
                <a16:creationId xmlns:a16="http://schemas.microsoft.com/office/drawing/2014/main" id="{CF9B2192-EF7F-F60D-47C8-2614FE9303AA}"/>
              </a:ext>
            </a:extLst>
          </p:cNvPr>
          <p:cNvSpPr/>
          <p:nvPr/>
        </p:nvSpPr>
        <p:spPr>
          <a:xfrm>
            <a:off x="1143758" y="4965524"/>
            <a:ext cx="1064112" cy="6536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F5F0A2A5-3916-2CDB-2C8D-C2BE035EF01A}"/>
              </a:ext>
            </a:extLst>
          </p:cNvPr>
          <p:cNvSpPr txBox="1"/>
          <p:nvPr/>
        </p:nvSpPr>
        <p:spPr>
          <a:xfrm>
            <a:off x="2525340" y="5107592"/>
            <a:ext cx="715060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/>
              <a:t>Goal</a:t>
            </a:r>
            <a:r>
              <a:rPr lang="de-DE" dirty="0"/>
              <a:t>: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website</a:t>
            </a:r>
            <a:r>
              <a:rPr lang="de-DE" dirty="0"/>
              <a:t> </a:t>
            </a:r>
            <a:r>
              <a:rPr lang="de-DE" dirty="0" err="1"/>
              <a:t>usability</a:t>
            </a:r>
            <a:r>
              <a:rPr lang="de-DE" dirty="0"/>
              <a:t> &amp; </a:t>
            </a:r>
            <a:r>
              <a:rPr lang="de-DE" dirty="0" err="1"/>
              <a:t>enhance</a:t>
            </a:r>
            <a:r>
              <a:rPr lang="de-DE" dirty="0"/>
              <a:t> </a:t>
            </a:r>
            <a:r>
              <a:rPr lang="de-DE" dirty="0" err="1"/>
              <a:t>customer</a:t>
            </a:r>
            <a:r>
              <a:rPr lang="de-DE" dirty="0"/>
              <a:t> </a:t>
            </a:r>
            <a:r>
              <a:rPr lang="de-DE" dirty="0" err="1"/>
              <a:t>satisfaction</a:t>
            </a:r>
            <a:endParaRPr lang="en-US" dirty="0" err="1">
              <a:cs typeface="Arial"/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CDA06E3-B38F-A46B-390A-41D00D679F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19960" y="6323366"/>
            <a:ext cx="5169436" cy="244830"/>
          </a:xfrm>
        </p:spPr>
        <p:txBody>
          <a:bodyPr/>
          <a:lstStyle/>
          <a:p>
            <a:r>
              <a:rPr lang="de-DE" dirty="0"/>
              <a:t>DLR</a:t>
            </a:r>
          </a:p>
        </p:txBody>
      </p:sp>
    </p:spTree>
    <p:extLst>
      <p:ext uri="{BB962C8B-B14F-4D97-AF65-F5344CB8AC3E}">
        <p14:creationId xmlns:p14="http://schemas.microsoft.com/office/powerpoint/2010/main" val="83935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BC12D-4943-3F78-5D57-0A19336CD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5E5652-77A2-E431-CE4D-D1E6DDC31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1005804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Prototype: Implementation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45860-4C52-DC97-ADCE-45672FEF6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87A2C-633B-4F9B-B395-7A4263E5FC92}" type="datetime1">
              <a:rPr lang="de-DE" smtClean="0"/>
              <a:pPr/>
              <a:t>03.02.2025</a:t>
            </a:fld>
            <a:endParaRPr lang="de-DE"/>
          </a:p>
        </p:txBody>
      </p:sp>
      <p:pic>
        <p:nvPicPr>
          <p:cNvPr id="10" name="Picture Placeholder 8" descr="A purple robot with a black background&#10;&#10;Description automatically generated">
            <a:extLst>
              <a:ext uri="{FF2B5EF4-FFF2-40B4-BE49-F238E27FC236}">
                <a16:creationId xmlns:a16="http://schemas.microsoft.com/office/drawing/2014/main" id="{6FDCE589-CBCC-AF7A-A989-510ECCD9FD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940218" y="488878"/>
            <a:ext cx="695057" cy="695057"/>
          </a:xfrm>
          <a:prstGeom prst="ellipse">
            <a:avLst/>
          </a:prstGeom>
        </p:spPr>
      </p:pic>
      <p:pic>
        <p:nvPicPr>
          <p:cNvPr id="8" name="Inhaltsplatzhalter 7" descr="Ein Bild, das Menschliches Gesicht, Person, Kinn, Vorderkopf enthält.&#10;&#10;KI-generierte Inhalte können fehlerhaft sein.">
            <a:extLst>
              <a:ext uri="{FF2B5EF4-FFF2-40B4-BE49-F238E27FC236}">
                <a16:creationId xmlns:a16="http://schemas.microsoft.com/office/drawing/2014/main" id="{3FBF8579-C34A-2933-92BA-B09459A0CBA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985038" y="3010779"/>
            <a:ext cx="3320418" cy="2526224"/>
          </a:xfrm>
        </p:spPr>
      </p:pic>
      <p:pic>
        <p:nvPicPr>
          <p:cNvPr id="9" name="Grafik 8" descr="Ein Bild, das Menschliches Gesicht, Person, Kinn, Wand enthält.&#10;&#10;KI-generierte Inhalte können fehlerhaft sein.">
            <a:extLst>
              <a:ext uri="{FF2B5EF4-FFF2-40B4-BE49-F238E27FC236}">
                <a16:creationId xmlns:a16="http://schemas.microsoft.com/office/drawing/2014/main" id="{044AD610-68EE-CF0E-B294-D8CE26B94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1768" y="3007916"/>
            <a:ext cx="3339657" cy="2546982"/>
          </a:xfrm>
          <a:prstGeom prst="rect">
            <a:avLst/>
          </a:prstGeom>
        </p:spPr>
      </p:pic>
      <p:pic>
        <p:nvPicPr>
          <p:cNvPr id="11" name="Grafik 10" descr="Ein Bild, das Text, Screenshot, Rechteck, Schrift enthält.&#10;&#10;KI-generierte Inhalte können fehlerhaft sein.">
            <a:extLst>
              <a:ext uri="{FF2B5EF4-FFF2-40B4-BE49-F238E27FC236}">
                <a16:creationId xmlns:a16="http://schemas.microsoft.com/office/drawing/2014/main" id="{DB8A07EB-706B-4596-BC62-918DDDED5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425" y="1188365"/>
            <a:ext cx="8237765" cy="1475015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D0989AB-74C6-DB9D-F2DB-D932642E2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19960" y="6323366"/>
            <a:ext cx="5169436" cy="244830"/>
          </a:xfrm>
        </p:spPr>
        <p:txBody>
          <a:bodyPr/>
          <a:lstStyle/>
          <a:p>
            <a:r>
              <a:rPr lang="de-DE" dirty="0"/>
              <a:t>DLR</a:t>
            </a:r>
          </a:p>
        </p:txBody>
      </p:sp>
    </p:spTree>
    <p:extLst>
      <p:ext uri="{BB962C8B-B14F-4D97-AF65-F5344CB8AC3E}">
        <p14:creationId xmlns:p14="http://schemas.microsoft.com/office/powerpoint/2010/main" val="3102138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DD088-49B5-4A06-2AC8-E6069D7C0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E161CE-D480-C2B2-064C-048CB5980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1005804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Prototype: Implementation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FBF32-8A7F-53D9-2064-D35B44838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87A2C-633B-4F9B-B395-7A4263E5FC92}" type="datetime1">
              <a:rPr lang="de-DE" smtClean="0"/>
              <a:pPr/>
              <a:t>03.02.2025</a:t>
            </a:fld>
            <a:endParaRPr lang="de-DE"/>
          </a:p>
        </p:txBody>
      </p:sp>
      <p:pic>
        <p:nvPicPr>
          <p:cNvPr id="10" name="Picture Placeholder 8" descr="A purple robot with a black background&#10;&#10;Description automatically generated">
            <a:extLst>
              <a:ext uri="{FF2B5EF4-FFF2-40B4-BE49-F238E27FC236}">
                <a16:creationId xmlns:a16="http://schemas.microsoft.com/office/drawing/2014/main" id="{6B530DDC-0337-A417-0752-0D4C006403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940218" y="488878"/>
            <a:ext cx="695057" cy="695057"/>
          </a:xfrm>
          <a:prstGeom prst="ellipse">
            <a:avLst/>
          </a:prstGeom>
        </p:spPr>
      </p:pic>
      <p:pic>
        <p:nvPicPr>
          <p:cNvPr id="2" name="Inhaltsplatzhalter 1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EA7F73AC-512F-AFAF-D470-8D03094381D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50862" y="1080268"/>
            <a:ext cx="5211665" cy="2736125"/>
          </a:xfrm>
        </p:spPr>
      </p:pic>
      <p:pic>
        <p:nvPicPr>
          <p:cNvPr id="6" name="Grafik 5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BD8D18E3-A24A-ED4A-1352-F36201AE8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265" y="860981"/>
            <a:ext cx="4237135" cy="2842368"/>
          </a:xfrm>
          <a:prstGeom prst="rect">
            <a:avLst/>
          </a:prstGeom>
        </p:spPr>
      </p:pic>
      <p:pic>
        <p:nvPicPr>
          <p:cNvPr id="8" name="Grafik 7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31C5DEA0-C1A1-B0D8-3AD9-428C444378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4714" y="3875922"/>
            <a:ext cx="3848097" cy="2575359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4DAC534-7661-29E0-DD32-6CD8D4811E8C}"/>
              </a:ext>
            </a:extLst>
          </p:cNvPr>
          <p:cNvSpPr/>
          <p:nvPr/>
        </p:nvSpPr>
        <p:spPr>
          <a:xfrm rot="3938604">
            <a:off x="4455147" y="3740734"/>
            <a:ext cx="355058" cy="143548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FFF76A9-6C7D-F584-BE7A-2D35CB884537}"/>
              </a:ext>
            </a:extLst>
          </p:cNvPr>
          <p:cNvSpPr/>
          <p:nvPr/>
        </p:nvSpPr>
        <p:spPr>
          <a:xfrm rot="20657979">
            <a:off x="5754450" y="1819851"/>
            <a:ext cx="818540" cy="15842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Cursor with solid fill">
            <a:extLst>
              <a:ext uri="{FF2B5EF4-FFF2-40B4-BE49-F238E27FC236}">
                <a16:creationId xmlns:a16="http://schemas.microsoft.com/office/drawing/2014/main" id="{A6F94537-93DB-13D4-B6B4-A194E99AAE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4074" y="4595120"/>
            <a:ext cx="342977" cy="342977"/>
          </a:xfrm>
          <a:prstGeom prst="rect">
            <a:avLst/>
          </a:prstGeom>
        </p:spPr>
      </p:pic>
      <p:pic>
        <p:nvPicPr>
          <p:cNvPr id="13" name="Graphic 12" descr="Cursor with solid fill">
            <a:extLst>
              <a:ext uri="{FF2B5EF4-FFF2-40B4-BE49-F238E27FC236}">
                <a16:creationId xmlns:a16="http://schemas.microsoft.com/office/drawing/2014/main" id="{87B9E881-A9AA-23F7-F35A-DDD186DED8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55802" y="3113905"/>
            <a:ext cx="421698" cy="421698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F5E3D92-4DFD-C854-8604-2F8561539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19960" y="6323366"/>
            <a:ext cx="5169436" cy="244830"/>
          </a:xfrm>
        </p:spPr>
        <p:txBody>
          <a:bodyPr/>
          <a:lstStyle/>
          <a:p>
            <a:r>
              <a:rPr lang="de-DE" dirty="0"/>
              <a:t>DLR</a:t>
            </a:r>
          </a:p>
        </p:txBody>
      </p:sp>
    </p:spTree>
    <p:extLst>
      <p:ext uri="{BB962C8B-B14F-4D97-AF65-F5344CB8AC3E}">
        <p14:creationId xmlns:p14="http://schemas.microsoft.com/office/powerpoint/2010/main" val="1173570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74D74-06FC-0C66-41EA-5C3BC43CF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8EBE66-53EE-CAC9-91E9-210D8AE8A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1005804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Prototype: Enhancements &amp; </a:t>
            </a:r>
            <a:r>
              <a:rPr lang="de-DE" dirty="0" err="1">
                <a:latin typeface="Arial"/>
                <a:cs typeface="Arial"/>
              </a:rPr>
              <a:t>Optimizations</a:t>
            </a:r>
            <a:endParaRPr lang="de-DE" dirty="0" err="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18BA3-85D1-45B4-2AA5-AD30699E8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87A2C-633B-4F9B-B395-7A4263E5FC92}" type="datetime1">
              <a:rPr lang="de-DE" smtClean="0"/>
              <a:pPr/>
              <a:t>03.02.2025</a:t>
            </a:fld>
            <a:endParaRPr lang="de-DE"/>
          </a:p>
        </p:txBody>
      </p:sp>
      <p:pic>
        <p:nvPicPr>
          <p:cNvPr id="10" name="Picture Placeholder 8" descr="A purple robot with a black background&#10;&#10;Description automatically generated">
            <a:extLst>
              <a:ext uri="{FF2B5EF4-FFF2-40B4-BE49-F238E27FC236}">
                <a16:creationId xmlns:a16="http://schemas.microsoft.com/office/drawing/2014/main" id="{067FEDA4-A0BE-56B3-F8AC-1CF41DF244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636116" y="1147241"/>
            <a:ext cx="695057" cy="695057"/>
          </a:xfrm>
          <a:prstGeom prst="ellipse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85A80821-98F5-29E8-5B70-37C198F1B4C0}"/>
              </a:ext>
            </a:extLst>
          </p:cNvPr>
          <p:cNvSpPr txBox="1"/>
          <p:nvPr/>
        </p:nvSpPr>
        <p:spPr>
          <a:xfrm>
            <a:off x="943556" y="2017828"/>
            <a:ext cx="10306663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>
                <a:cs typeface="Arial"/>
              </a:rPr>
              <a:t>Problem</a:t>
            </a:r>
            <a:r>
              <a:rPr lang="de-DE" dirty="0">
                <a:cs typeface="Arial"/>
              </a:rPr>
              <a:t>: </a:t>
            </a:r>
            <a:r>
              <a:rPr lang="de-DE" dirty="0" err="1">
                <a:ea typeface="+mn-lt"/>
                <a:cs typeface="+mn-lt"/>
              </a:rPr>
              <a:t>We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can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only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guess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based</a:t>
            </a:r>
            <a:r>
              <a:rPr lang="de-DE" dirty="0">
                <a:ea typeface="+mn-lt"/>
                <a:cs typeface="+mn-lt"/>
              </a:rPr>
              <a:t> on </a:t>
            </a:r>
            <a:r>
              <a:rPr lang="de-DE" dirty="0" err="1">
                <a:ea typeface="+mn-lt"/>
                <a:cs typeface="+mn-lt"/>
              </a:rPr>
              <a:t>the</a:t>
            </a:r>
            <a:r>
              <a:rPr lang="de-DE" dirty="0">
                <a:ea typeface="+mn-lt"/>
                <a:cs typeface="+mn-lt"/>
              </a:rPr>
              <a:t> time </a:t>
            </a:r>
            <a:r>
              <a:rPr lang="de-DE" dirty="0" err="1">
                <a:ea typeface="+mn-lt"/>
                <a:cs typeface="+mn-lt"/>
              </a:rPr>
              <a:t>which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process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the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emotion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belongs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to</a:t>
            </a:r>
            <a:r>
              <a:rPr lang="de-DE" dirty="0">
                <a:ea typeface="+mn-lt"/>
                <a:cs typeface="+mn-lt"/>
              </a:rPr>
              <a:t>, </a:t>
            </a:r>
            <a:r>
              <a:rPr lang="de-DE" dirty="0" err="1">
                <a:ea typeface="+mn-lt"/>
                <a:cs typeface="+mn-lt"/>
              </a:rPr>
              <a:t>for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example</a:t>
            </a:r>
            <a:r>
              <a:rPr lang="de-DE" dirty="0">
                <a:ea typeface="+mn-lt"/>
                <a:cs typeface="+mn-lt"/>
              </a:rPr>
              <a:t>, </a:t>
            </a:r>
            <a:r>
              <a:rPr lang="de-DE" dirty="0" err="1">
                <a:ea typeface="+mn-lt"/>
                <a:cs typeface="+mn-lt"/>
              </a:rPr>
              <a:t>most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likely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the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checkout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process</a:t>
            </a:r>
            <a:r>
              <a:rPr lang="de-DE" dirty="0">
                <a:ea typeface="+mn-lt"/>
                <a:cs typeface="+mn-lt"/>
              </a:rPr>
              <a:t> at </a:t>
            </a:r>
            <a:r>
              <a:rPr lang="de-DE" dirty="0" err="1">
                <a:ea typeface="+mn-lt"/>
                <a:cs typeface="+mn-lt"/>
              </a:rPr>
              <a:t>the</a:t>
            </a:r>
            <a:r>
              <a:rPr lang="de-DE" dirty="0">
                <a:ea typeface="+mn-lt"/>
                <a:cs typeface="+mn-lt"/>
              </a:rPr>
              <a:t> end. </a:t>
            </a:r>
            <a:r>
              <a:rPr lang="de-DE" dirty="0" err="1">
                <a:ea typeface="+mn-lt"/>
                <a:cs typeface="+mn-lt"/>
              </a:rPr>
              <a:t>However</a:t>
            </a:r>
            <a:r>
              <a:rPr lang="de-DE" dirty="0">
                <a:ea typeface="+mn-lt"/>
                <a:cs typeface="+mn-lt"/>
              </a:rPr>
              <a:t>, </a:t>
            </a:r>
            <a:r>
              <a:rPr lang="de-DE" dirty="0" err="1">
                <a:ea typeface="+mn-lt"/>
                <a:cs typeface="+mn-lt"/>
              </a:rPr>
              <a:t>we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don't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know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for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sure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as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we</a:t>
            </a:r>
            <a:r>
              <a:rPr lang="de-DE" dirty="0">
                <a:ea typeface="+mn-lt"/>
                <a:cs typeface="+mn-lt"/>
              </a:rPr>
              <a:t> lack additional </a:t>
            </a:r>
            <a:r>
              <a:rPr lang="de-DE" dirty="0" err="1">
                <a:ea typeface="+mn-lt"/>
                <a:cs typeface="+mn-lt"/>
              </a:rPr>
              <a:t>information</a:t>
            </a:r>
            <a:endParaRPr lang="de-DE" dirty="0" err="1">
              <a:cs typeface="Arial"/>
            </a:endParaRP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</p:txBody>
      </p:sp>
      <p:pic>
        <p:nvPicPr>
          <p:cNvPr id="6" name="Grafik 5" descr="Fragezeichen mit einfarbiger Füllung">
            <a:extLst>
              <a:ext uri="{FF2B5EF4-FFF2-40B4-BE49-F238E27FC236}">
                <a16:creationId xmlns:a16="http://schemas.microsoft.com/office/drawing/2014/main" id="{E8C30927-E80F-C010-976F-168B09205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66269" y="4069602"/>
            <a:ext cx="914400" cy="914400"/>
          </a:xfrm>
          <a:prstGeom prst="rect">
            <a:avLst/>
          </a:prstGeom>
        </p:spPr>
      </p:pic>
      <p:pic>
        <p:nvPicPr>
          <p:cNvPr id="9" name="Grafik 8" descr="Gedankenblase mit einfarbiger Füllung">
            <a:extLst>
              <a:ext uri="{FF2B5EF4-FFF2-40B4-BE49-F238E27FC236}">
                <a16:creationId xmlns:a16="http://schemas.microsoft.com/office/drawing/2014/main" id="{59B854BD-222D-9E5D-10B0-B2D105D99A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33703" y="489154"/>
            <a:ext cx="914400" cy="914400"/>
          </a:xfrm>
          <a:prstGeom prst="rect">
            <a:avLst/>
          </a:prstGeom>
        </p:spPr>
      </p:pic>
      <p:pic>
        <p:nvPicPr>
          <p:cNvPr id="11" name="Grafik 10" descr="Ein Bild, das Text, Screenshot, Software, Computersymbol enthält.&#10;&#10;KI-generierte Inhalte können fehlerhaft sein.">
            <a:extLst>
              <a:ext uri="{FF2B5EF4-FFF2-40B4-BE49-F238E27FC236}">
                <a16:creationId xmlns:a16="http://schemas.microsoft.com/office/drawing/2014/main" id="{24E3392B-ABB1-1412-82FF-06D700F307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917" y="3565853"/>
            <a:ext cx="4360333" cy="1927627"/>
          </a:xfrm>
          <a:prstGeom prst="rect">
            <a:avLst/>
          </a:prstGeom>
        </p:spPr>
      </p:pic>
      <p:pic>
        <p:nvPicPr>
          <p:cNvPr id="12" name="Grafik 11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4EBB4C57-47FC-7726-E70F-0F4799A4EE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7462" y="3069166"/>
            <a:ext cx="2544911" cy="29104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4609A4-9CA5-70D1-2502-B9DAFC0A8BE5}"/>
              </a:ext>
            </a:extLst>
          </p:cNvPr>
          <p:cNvSpPr txBox="1"/>
          <p:nvPr/>
        </p:nvSpPr>
        <p:spPr>
          <a:xfrm>
            <a:off x="5148583" y="5216481"/>
            <a:ext cx="48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accent2">
                    <a:lumMod val="50000"/>
                  </a:schemeClr>
                </a:solidFill>
              </a:rPr>
              <a:t>[3]</a:t>
            </a:r>
            <a:endParaRPr lang="en-US" sz="1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D5596E-54AE-356E-9599-EDBCE1935263}"/>
              </a:ext>
            </a:extLst>
          </p:cNvPr>
          <p:cNvSpPr txBox="1"/>
          <p:nvPr/>
        </p:nvSpPr>
        <p:spPr>
          <a:xfrm>
            <a:off x="10305227" y="5735976"/>
            <a:ext cx="48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accent2">
                    <a:lumMod val="50000"/>
                  </a:schemeClr>
                </a:solidFill>
              </a:rPr>
              <a:t>[3]</a:t>
            </a:r>
            <a:endParaRPr lang="en-US" sz="1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B514DEA-9FA9-B21B-B83B-9A6620378A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19960" y="6323366"/>
            <a:ext cx="5169436" cy="244830"/>
          </a:xfrm>
        </p:spPr>
        <p:txBody>
          <a:bodyPr/>
          <a:lstStyle/>
          <a:p>
            <a:r>
              <a:rPr lang="de-DE" dirty="0"/>
              <a:t>DLR</a:t>
            </a:r>
          </a:p>
        </p:txBody>
      </p:sp>
    </p:spTree>
    <p:extLst>
      <p:ext uri="{BB962C8B-B14F-4D97-AF65-F5344CB8AC3E}">
        <p14:creationId xmlns:p14="http://schemas.microsoft.com/office/powerpoint/2010/main" val="10184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2162C-8289-5ECA-F785-BAEB4F241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24DFE2-90A1-B739-1A95-75DF3EB69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1005804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Prototype: Enhancements &amp; </a:t>
            </a:r>
            <a:r>
              <a:rPr lang="de-DE" dirty="0" err="1">
                <a:latin typeface="Arial"/>
                <a:cs typeface="Arial"/>
              </a:rPr>
              <a:t>Optimizations</a:t>
            </a:r>
            <a:endParaRPr lang="de-DE" dirty="0" err="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78DDD-9FEB-31F8-15B8-4AA9C8CD8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87A2C-633B-4F9B-B395-7A4263E5FC92}" type="datetime1">
              <a:rPr lang="de-DE" smtClean="0"/>
              <a:pPr/>
              <a:t>03.02.2025</a:t>
            </a:fld>
            <a:endParaRPr lang="de-DE"/>
          </a:p>
        </p:txBody>
      </p:sp>
      <p:pic>
        <p:nvPicPr>
          <p:cNvPr id="10" name="Picture Placeholder 8" descr="A purple robot with a black background&#10;&#10;Description automatically generated">
            <a:extLst>
              <a:ext uri="{FF2B5EF4-FFF2-40B4-BE49-F238E27FC236}">
                <a16:creationId xmlns:a16="http://schemas.microsoft.com/office/drawing/2014/main" id="{8889D11F-8F8E-9573-BF3F-A622BFA791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574663" y="1368466"/>
            <a:ext cx="645896" cy="682767"/>
          </a:xfrm>
          <a:prstGeom prst="ellipse">
            <a:avLst/>
          </a:prstGeom>
        </p:spPr>
      </p:pic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5A4307C2-87AF-ED20-A7D7-B5992BA4F8B4}"/>
              </a:ext>
            </a:extLst>
          </p:cNvPr>
          <p:cNvSpPr txBox="1">
            <a:spLocks/>
          </p:cNvSpPr>
          <p:nvPr/>
        </p:nvSpPr>
        <p:spPr>
          <a:xfrm>
            <a:off x="748088" y="2410331"/>
            <a:ext cx="10903347" cy="378511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46400" indent="-228600" algn="l" defTabSz="73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750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802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214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74370" lvl="2" indent="0" fontAlgn="base">
              <a:buNone/>
            </a:pPr>
            <a:r>
              <a:rPr lang="de-DE" sz="1800" dirty="0">
                <a:latin typeface="Arial"/>
                <a:cs typeface="Arial"/>
              </a:rPr>
              <a:t> Eye </a:t>
            </a:r>
            <a:r>
              <a:rPr lang="de-DE" sz="1800" dirty="0" err="1">
                <a:latin typeface="Arial"/>
                <a:cs typeface="Arial"/>
              </a:rPr>
              <a:t>tracking</a:t>
            </a:r>
            <a:endParaRPr lang="de-DE" sz="1800" dirty="0" err="1"/>
          </a:p>
          <a:p>
            <a:pPr marL="674370" lvl="2" indent="0">
              <a:buNone/>
            </a:pPr>
            <a:endParaRPr lang="de-DE" sz="1800" dirty="0">
              <a:solidFill>
                <a:srgbClr val="000000"/>
              </a:solidFill>
              <a:latin typeface="Arial"/>
              <a:cs typeface="Arial"/>
            </a:endParaRPr>
          </a:p>
          <a:p>
            <a:pPr indent="0">
              <a:buNone/>
            </a:pPr>
            <a:r>
              <a:rPr lang="de-DE" sz="1800" dirty="0">
                <a:solidFill>
                  <a:srgbClr val="000000"/>
                </a:solidFill>
                <a:latin typeface="Arial"/>
                <a:cs typeface="Arial"/>
              </a:rPr>
              <a:t>   Mouse &amp; Click </a:t>
            </a:r>
            <a:r>
              <a:rPr lang="de-DE" sz="1800" dirty="0" err="1">
                <a:solidFill>
                  <a:srgbClr val="000000"/>
                </a:solidFill>
                <a:latin typeface="Arial"/>
                <a:cs typeface="Arial"/>
              </a:rPr>
              <a:t>tracking</a:t>
            </a:r>
            <a:endParaRPr lang="de-DE" sz="18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457200"/>
            <a:endParaRPr lang="de-DE" sz="1800" b="1" dirty="0">
              <a:solidFill>
                <a:srgbClr val="000000"/>
              </a:solidFill>
              <a:latin typeface="Arial"/>
              <a:cs typeface="Arial"/>
            </a:endParaRPr>
          </a:p>
          <a:p>
            <a:pPr marL="457200"/>
            <a:endParaRPr lang="de-DE" sz="1800" b="1" dirty="0">
              <a:solidFill>
                <a:srgbClr val="000000"/>
              </a:solidFill>
              <a:latin typeface="Arial"/>
              <a:cs typeface="Arial"/>
            </a:endParaRPr>
          </a:p>
          <a:p>
            <a:pPr indent="0">
              <a:buNone/>
            </a:pPr>
            <a:endParaRPr lang="de-DE" sz="18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13" name="Grafik 12" descr="Auge mit einfarbiger Füllung">
            <a:extLst>
              <a:ext uri="{FF2B5EF4-FFF2-40B4-BE49-F238E27FC236}">
                <a16:creationId xmlns:a16="http://schemas.microsoft.com/office/drawing/2014/main" id="{8A6D4501-2B22-6657-9107-A9FA79190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098" y="2178908"/>
            <a:ext cx="718752" cy="718752"/>
          </a:xfrm>
          <a:prstGeom prst="rect">
            <a:avLst/>
          </a:prstGeom>
        </p:spPr>
      </p:pic>
      <p:pic>
        <p:nvPicPr>
          <p:cNvPr id="14" name="Grafik 13" descr="Cursor mit einfarbiger Füllung">
            <a:extLst>
              <a:ext uri="{FF2B5EF4-FFF2-40B4-BE49-F238E27FC236}">
                <a16:creationId xmlns:a16="http://schemas.microsoft.com/office/drawing/2014/main" id="{E16D405C-B3D2-AC2A-1E25-3F73B6E9C7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7880" y="3115962"/>
            <a:ext cx="595185" cy="595185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C7A96B5-9D3A-A666-CAA8-41E31AD148E6}"/>
              </a:ext>
            </a:extLst>
          </p:cNvPr>
          <p:cNvSpPr txBox="1"/>
          <p:nvPr/>
        </p:nvSpPr>
        <p:spPr>
          <a:xfrm>
            <a:off x="1835594" y="4683309"/>
            <a:ext cx="97560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>
                <a:cs typeface="Arial"/>
              </a:rPr>
              <a:t>Goal</a:t>
            </a:r>
            <a:r>
              <a:rPr lang="de-DE" dirty="0">
                <a:cs typeface="Arial"/>
              </a:rPr>
              <a:t>: Interpret </a:t>
            </a:r>
            <a:r>
              <a:rPr lang="de-DE" dirty="0" err="1">
                <a:cs typeface="Arial"/>
              </a:rPr>
              <a:t>emotions</a:t>
            </a:r>
            <a:r>
              <a:rPr lang="de-DE" dirty="0">
                <a:cs typeface="Arial"/>
              </a:rPr>
              <a:t> in </a:t>
            </a:r>
            <a:r>
              <a:rPr lang="de-DE" dirty="0" err="1">
                <a:cs typeface="Arial"/>
              </a:rPr>
              <a:t>combination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with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concrete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user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behavior</a:t>
            </a:r>
            <a:r>
              <a:rPr lang="de-DE" dirty="0">
                <a:cs typeface="Arial"/>
              </a:rPr>
              <a:t> &amp; </a:t>
            </a:r>
            <a:r>
              <a:rPr lang="de-DE" dirty="0" err="1">
                <a:cs typeface="Arial"/>
              </a:rPr>
              <a:t>contextual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information</a:t>
            </a:r>
          </a:p>
        </p:txBody>
      </p:sp>
      <p:pic>
        <p:nvPicPr>
          <p:cNvPr id="16" name="Grafik 15" descr="Lupe mit einfarbiger Füllung">
            <a:extLst>
              <a:ext uri="{FF2B5EF4-FFF2-40B4-BE49-F238E27FC236}">
                <a16:creationId xmlns:a16="http://schemas.microsoft.com/office/drawing/2014/main" id="{0CDDE8B3-6D2F-82A5-C73A-7B0A1B32BF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77815" y="1715197"/>
            <a:ext cx="1111377" cy="118943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65C41E8-9DB1-C546-5E4E-78033EC45519}"/>
              </a:ext>
            </a:extLst>
          </p:cNvPr>
          <p:cNvSpPr/>
          <p:nvPr/>
        </p:nvSpPr>
        <p:spPr>
          <a:xfrm>
            <a:off x="839021" y="4624614"/>
            <a:ext cx="936733" cy="5049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A897B4E-9338-EF21-AB45-2D43F5E4FF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19960" y="6323366"/>
            <a:ext cx="5169436" cy="244830"/>
          </a:xfrm>
        </p:spPr>
        <p:txBody>
          <a:bodyPr/>
          <a:lstStyle/>
          <a:p>
            <a:r>
              <a:rPr lang="de-DE" dirty="0"/>
              <a:t>DLR</a:t>
            </a:r>
          </a:p>
        </p:txBody>
      </p:sp>
    </p:spTree>
    <p:extLst>
      <p:ext uri="{BB962C8B-B14F-4D97-AF65-F5344CB8AC3E}">
        <p14:creationId xmlns:p14="http://schemas.microsoft.com/office/powerpoint/2010/main" val="1852855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4E60B-DF52-3129-DF0F-EA78B5892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9846AD-5DF0-C082-51BC-053E909AB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1005804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Prototype: Enhancements &amp; </a:t>
            </a:r>
            <a:r>
              <a:rPr lang="de-DE" dirty="0" err="1">
                <a:latin typeface="Arial"/>
                <a:cs typeface="Arial"/>
              </a:rPr>
              <a:t>Optimizations</a:t>
            </a:r>
            <a:endParaRPr lang="de-DE" dirty="0" err="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03961-F605-8238-4C64-FDE9DB6B0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87A2C-633B-4F9B-B395-7A4263E5FC92}" type="datetime1">
              <a:rPr lang="de-DE" smtClean="0"/>
              <a:pPr/>
              <a:t>03.02.2025</a:t>
            </a:fld>
            <a:endParaRPr lang="de-DE"/>
          </a:p>
        </p:txBody>
      </p:sp>
      <p:pic>
        <p:nvPicPr>
          <p:cNvPr id="10" name="Picture Placeholder 8" descr="A purple robot with a black background&#10;&#10;Description automatically generated">
            <a:extLst>
              <a:ext uri="{FF2B5EF4-FFF2-40B4-BE49-F238E27FC236}">
                <a16:creationId xmlns:a16="http://schemas.microsoft.com/office/drawing/2014/main" id="{767B5F2C-D7E7-DCDD-FE55-3ECE543B3D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16885" y="2362129"/>
            <a:ext cx="695057" cy="695057"/>
          </a:xfrm>
          <a:prstGeom prst="ellipse">
            <a:avLst/>
          </a:prstGeom>
        </p:spPr>
      </p:pic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7AD89B8-83EA-52E3-A230-789604D2F5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1840765"/>
            <a:ext cx="9208583" cy="885877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e-DE" b="1" dirty="0" err="1">
                <a:latin typeface="Arial"/>
                <a:cs typeface="Arial"/>
              </a:rPr>
              <a:t>Example</a:t>
            </a:r>
            <a:r>
              <a:rPr lang="de-DE" dirty="0">
                <a:latin typeface="Arial"/>
                <a:cs typeface="Arial"/>
              </a:rPr>
              <a:t>: A </a:t>
            </a:r>
            <a:r>
              <a:rPr lang="de-DE" dirty="0" err="1">
                <a:latin typeface="Arial"/>
                <a:cs typeface="Arial"/>
              </a:rPr>
              <a:t>user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is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angry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tries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to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apply</a:t>
            </a:r>
            <a:r>
              <a:rPr lang="de-DE" dirty="0">
                <a:latin typeface="Arial"/>
                <a:cs typeface="Arial"/>
              </a:rPr>
              <a:t> a </a:t>
            </a:r>
            <a:r>
              <a:rPr lang="de-DE" dirty="0" err="1">
                <a:latin typeface="Arial"/>
                <a:cs typeface="Arial"/>
              </a:rPr>
              <a:t>discount</a:t>
            </a:r>
            <a:r>
              <a:rPr lang="de-DE" dirty="0">
                <a:latin typeface="Arial"/>
                <a:cs typeface="Arial"/>
              </a:rPr>
              <a:t> code and </a:t>
            </a:r>
            <a:r>
              <a:rPr lang="de-DE" dirty="0" err="1">
                <a:latin typeface="Arial"/>
                <a:cs typeface="Arial"/>
              </a:rPr>
              <a:t>spends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more</a:t>
            </a:r>
            <a:r>
              <a:rPr lang="de-DE" dirty="0">
                <a:latin typeface="Arial"/>
                <a:cs typeface="Arial"/>
              </a:rPr>
              <a:t> time </a:t>
            </a:r>
            <a:r>
              <a:rPr lang="de-DE" dirty="0" err="1">
                <a:latin typeface="Arial"/>
                <a:cs typeface="Arial"/>
              </a:rPr>
              <a:t>than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usual</a:t>
            </a:r>
            <a:r>
              <a:rPr lang="de-DE" dirty="0">
                <a:latin typeface="Arial"/>
                <a:cs typeface="Arial"/>
              </a:rPr>
              <a:t> on </a:t>
            </a:r>
            <a:r>
              <a:rPr lang="de-DE" dirty="0" err="1">
                <a:latin typeface="Arial"/>
                <a:cs typeface="Arial"/>
              </a:rPr>
              <a:t>the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shopping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cart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page</a:t>
            </a:r>
            <a:endParaRPr lang="de-DE" dirty="0" err="1"/>
          </a:p>
        </p:txBody>
      </p:sp>
      <p:sp>
        <p:nvSpPr>
          <p:cNvPr id="12" name="Arrow: Right 5">
            <a:extLst>
              <a:ext uri="{FF2B5EF4-FFF2-40B4-BE49-F238E27FC236}">
                <a16:creationId xmlns:a16="http://schemas.microsoft.com/office/drawing/2014/main" id="{1F04F849-351B-5F3C-AB94-212512DB4BB2}"/>
              </a:ext>
            </a:extLst>
          </p:cNvPr>
          <p:cNvSpPr/>
          <p:nvPr/>
        </p:nvSpPr>
        <p:spPr>
          <a:xfrm>
            <a:off x="1045435" y="3616910"/>
            <a:ext cx="775788" cy="4889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58" name="Textfeld 157">
            <a:extLst>
              <a:ext uri="{FF2B5EF4-FFF2-40B4-BE49-F238E27FC236}">
                <a16:creationId xmlns:a16="http://schemas.microsoft.com/office/drawing/2014/main" id="{64737980-8BDB-184C-4AD1-0E89969077A9}"/>
              </a:ext>
            </a:extLst>
          </p:cNvPr>
          <p:cNvSpPr txBox="1"/>
          <p:nvPr/>
        </p:nvSpPr>
        <p:spPr>
          <a:xfrm>
            <a:off x="1968483" y="3537828"/>
            <a:ext cx="59332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cs typeface="Arial"/>
              </a:rPr>
              <a:t>Use </a:t>
            </a:r>
            <a:r>
              <a:rPr lang="de-DE" err="1">
                <a:cs typeface="Arial"/>
              </a:rPr>
              <a:t>further</a:t>
            </a:r>
            <a:r>
              <a:rPr lang="de-DE" dirty="0">
                <a:cs typeface="Arial"/>
              </a:rPr>
              <a:t> </a:t>
            </a:r>
            <a:r>
              <a:rPr lang="de-DE" err="1">
                <a:cs typeface="Arial"/>
              </a:rPr>
              <a:t>context</a:t>
            </a:r>
            <a:r>
              <a:rPr lang="de-DE" dirty="0">
                <a:cs typeface="Arial"/>
              </a:rPr>
              <a:t> </a:t>
            </a:r>
            <a:r>
              <a:rPr lang="de-DE" err="1">
                <a:cs typeface="Arial"/>
              </a:rPr>
              <a:t>to</a:t>
            </a:r>
            <a:r>
              <a:rPr lang="de-DE" dirty="0">
                <a:cs typeface="Arial"/>
              </a:rPr>
              <a:t> </a:t>
            </a:r>
            <a:r>
              <a:rPr lang="de-DE" err="1">
                <a:cs typeface="Arial"/>
              </a:rPr>
              <a:t>identify</a:t>
            </a:r>
            <a:r>
              <a:rPr lang="de-DE" dirty="0">
                <a:cs typeface="Arial"/>
              </a:rPr>
              <a:t> </a:t>
            </a:r>
            <a:r>
              <a:rPr lang="de-DE" err="1">
                <a:cs typeface="Arial"/>
              </a:rPr>
              <a:t>the</a:t>
            </a:r>
            <a:r>
              <a:rPr lang="de-DE" dirty="0">
                <a:cs typeface="Arial"/>
              </a:rPr>
              <a:t> </a:t>
            </a:r>
            <a:r>
              <a:rPr lang="de-DE" err="1">
                <a:cs typeface="Arial"/>
              </a:rPr>
              <a:t>exact</a:t>
            </a:r>
            <a:r>
              <a:rPr lang="de-DE" dirty="0">
                <a:cs typeface="Arial"/>
              </a:rPr>
              <a:t> </a:t>
            </a:r>
            <a:r>
              <a:rPr lang="de-DE" err="1">
                <a:cs typeface="Arial"/>
              </a:rPr>
              <a:t>pain</a:t>
            </a:r>
            <a:r>
              <a:rPr lang="de-DE" dirty="0">
                <a:cs typeface="Arial"/>
              </a:rPr>
              <a:t> </a:t>
            </a:r>
            <a:r>
              <a:rPr lang="de-DE" err="1">
                <a:cs typeface="Arial"/>
              </a:rPr>
              <a:t>point</a:t>
            </a:r>
            <a:endParaRPr lang="de-DE" dirty="0" err="1">
              <a:cs typeface="Arial"/>
            </a:endParaRPr>
          </a:p>
          <a:p>
            <a:r>
              <a:rPr lang="de-DE" dirty="0">
                <a:cs typeface="Arial"/>
              </a:rPr>
              <a:t>In </a:t>
            </a:r>
            <a:r>
              <a:rPr lang="de-DE" dirty="0" err="1">
                <a:cs typeface="Arial"/>
              </a:rPr>
              <a:t>this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case</a:t>
            </a:r>
            <a:r>
              <a:rPr lang="de-DE" dirty="0">
                <a:cs typeface="Arial"/>
              </a:rPr>
              <a:t>: </a:t>
            </a:r>
            <a:r>
              <a:rPr lang="de-DE" dirty="0" err="1">
                <a:cs typeface="Arial"/>
              </a:rPr>
              <a:t>entering</a:t>
            </a:r>
            <a:r>
              <a:rPr lang="de-DE" dirty="0">
                <a:cs typeface="Arial"/>
              </a:rPr>
              <a:t> a </a:t>
            </a:r>
            <a:r>
              <a:rPr lang="de-DE" dirty="0" err="1">
                <a:cs typeface="Arial"/>
              </a:rPr>
              <a:t>voucher</a:t>
            </a:r>
            <a:endParaRPr lang="de-DE" dirty="0">
              <a:cs typeface="Arial"/>
            </a:endParaRPr>
          </a:p>
        </p:txBody>
      </p:sp>
      <p:pic>
        <p:nvPicPr>
          <p:cNvPr id="159" name="Grafik 158" descr="Ein Bild, das Text, Screenshot, Schrift, Reihe enthält.&#10;&#10;KI-generierte Inhalte können fehlerhaft sein.">
            <a:extLst>
              <a:ext uri="{FF2B5EF4-FFF2-40B4-BE49-F238E27FC236}">
                <a16:creationId xmlns:a16="http://schemas.microsoft.com/office/drawing/2014/main" id="{D9B2FE60-1437-0CB9-B29F-E8C8805A0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983" y="2988733"/>
            <a:ext cx="3282951" cy="2743200"/>
          </a:xfrm>
          <a:prstGeom prst="rect">
            <a:avLst/>
          </a:prstGeom>
        </p:spPr>
      </p:pic>
      <p:pic>
        <p:nvPicPr>
          <p:cNvPr id="160" name="Grafik 159" descr="Blitz mit einfarbiger Füllung">
            <a:extLst>
              <a:ext uri="{FF2B5EF4-FFF2-40B4-BE49-F238E27FC236}">
                <a16:creationId xmlns:a16="http://schemas.microsoft.com/office/drawing/2014/main" id="{9770ACD2-2DD2-9A5A-BA49-C2C64E2402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56383" y="1712384"/>
            <a:ext cx="787400" cy="861484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8D2C95DD-5E48-E6B9-1ACC-DE9EAA473F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19960" y="6323366"/>
            <a:ext cx="5169436" cy="244830"/>
          </a:xfrm>
        </p:spPr>
        <p:txBody>
          <a:bodyPr/>
          <a:lstStyle/>
          <a:p>
            <a:r>
              <a:rPr lang="de-DE" dirty="0"/>
              <a:t>DLR</a:t>
            </a:r>
          </a:p>
        </p:txBody>
      </p:sp>
    </p:spTree>
    <p:extLst>
      <p:ext uri="{BB962C8B-B14F-4D97-AF65-F5344CB8AC3E}">
        <p14:creationId xmlns:p14="http://schemas.microsoft.com/office/powerpoint/2010/main" val="3745851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E4407-B013-4D14-114D-FAC2A69A3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7CC77-71E7-9AD7-1BCB-987162C90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Arial"/>
                <a:cs typeface="Arial"/>
              </a:rPr>
              <a:t>Reflection</a:t>
            </a:r>
            <a:r>
              <a:rPr lang="de-DE" dirty="0">
                <a:latin typeface="Arial"/>
                <a:cs typeface="Arial"/>
              </a:rPr>
              <a:t> &amp; </a:t>
            </a:r>
            <a:r>
              <a:rPr lang="de-DE" dirty="0" err="1">
                <a:latin typeface="Arial"/>
                <a:cs typeface="Arial"/>
              </a:rPr>
              <a:t>Limitations</a:t>
            </a:r>
            <a:endParaRPr lang="de-DE" dirty="0" err="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6C792-9404-BC70-C854-5AE3F42C76D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6B3EA6A-073E-4897-BB13-6F337A8F6B33}" type="datetime1">
              <a:rPr lang="de-DE" smtClean="0"/>
              <a:pPr/>
              <a:t>03.02.2025</a:t>
            </a:fld>
            <a:endParaRPr lang="de-DE"/>
          </a:p>
        </p:txBody>
      </p:sp>
      <p:pic>
        <p:nvPicPr>
          <p:cNvPr id="9" name="Picture Placeholder 8" descr="A purple robot with a black background&#10;&#10;Description automatically generated">
            <a:extLst>
              <a:ext uri="{FF2B5EF4-FFF2-40B4-BE49-F238E27FC236}">
                <a16:creationId xmlns:a16="http://schemas.microsoft.com/office/drawing/2014/main" id="{133CE2D6-B986-D6D2-B2D1-C6B855E29FA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/>
          <a:stretch>
            <a:fillRect/>
          </a:stretch>
        </p:blipFill>
        <p:spPr>
          <a:xfrm>
            <a:off x="6955520" y="1124003"/>
            <a:ext cx="4006135" cy="4006133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691DDB-E248-5707-DCB7-1ED874A6F69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3448888-74CE-0F0B-49F5-DB6DA19483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5475" y="331788"/>
            <a:ext cx="2608263" cy="158432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>
                <a:latin typeface="Arial"/>
                <a:cs typeface="Arial"/>
              </a:rPr>
              <a:t>04</a:t>
            </a:r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4E0BBA2-3F70-FA96-C52E-DDC83BAE69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19960" y="6323366"/>
            <a:ext cx="5169436" cy="244830"/>
          </a:xfrm>
        </p:spPr>
        <p:txBody>
          <a:bodyPr/>
          <a:lstStyle/>
          <a:p>
            <a:r>
              <a:rPr lang="de-DE" dirty="0"/>
              <a:t>DLR</a:t>
            </a:r>
          </a:p>
        </p:txBody>
      </p:sp>
    </p:spTree>
    <p:extLst>
      <p:ext uri="{BB962C8B-B14F-4D97-AF65-F5344CB8AC3E}">
        <p14:creationId xmlns:p14="http://schemas.microsoft.com/office/powerpoint/2010/main" val="19729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FAED4-D0B6-37DC-6F7F-06A9066D4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5F5F7-FBF1-443B-9947-CF3918B31ED7}" type="datetime1">
              <a:rPr lang="de-DE" smtClean="0"/>
              <a:pPr/>
              <a:t>03.02.2025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E76FC-30FA-5D09-3165-CC637DABB3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57698" y="6323366"/>
            <a:ext cx="2158076" cy="244830"/>
          </a:xfrm>
        </p:spPr>
        <p:txBody>
          <a:bodyPr/>
          <a:lstStyle/>
          <a:p>
            <a:r>
              <a:rPr lang="de-DE" dirty="0"/>
              <a:t>DLR</a:t>
            </a:r>
          </a:p>
        </p:txBody>
      </p:sp>
      <p:pic>
        <p:nvPicPr>
          <p:cNvPr id="7" name="Picture Placeholder 8" descr="A purple robot with a black background&#10;&#10;Description automatically generated">
            <a:extLst>
              <a:ext uri="{FF2B5EF4-FFF2-40B4-BE49-F238E27FC236}">
                <a16:creationId xmlns:a16="http://schemas.microsoft.com/office/drawing/2014/main" id="{CFBE699B-FEE4-466A-72FD-3F9ADD49D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472" y="-2102"/>
            <a:ext cx="2667664" cy="2667664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78AA0AD-B46D-72AF-E479-B46D2D03E4CA}"/>
              </a:ext>
            </a:extLst>
          </p:cNvPr>
          <p:cNvSpPr/>
          <p:nvPr/>
        </p:nvSpPr>
        <p:spPr>
          <a:xfrm>
            <a:off x="461175" y="2068142"/>
            <a:ext cx="4891840" cy="11948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kern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Table of Contents</a:t>
            </a:r>
            <a:endParaRPr lang="en-US" sz="4400" b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D144954-D89F-4206-1998-99273CF121C2}"/>
              </a:ext>
            </a:extLst>
          </p:cNvPr>
          <p:cNvSpPr/>
          <p:nvPr/>
        </p:nvSpPr>
        <p:spPr>
          <a:xfrm>
            <a:off x="6059211" y="742130"/>
            <a:ext cx="5665773" cy="6164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err="1"/>
              <a:t>Introduction</a:t>
            </a:r>
            <a:r>
              <a:rPr lang="de-DE" sz="2000" b="1"/>
              <a:t> in </a:t>
            </a:r>
            <a:r>
              <a:rPr lang="de-DE" b="1" err="1"/>
              <a:t>Automated</a:t>
            </a:r>
            <a:r>
              <a:rPr lang="de-DE" b="1"/>
              <a:t> User State Detection</a:t>
            </a:r>
            <a:endParaRPr lang="en-US" sz="2000" b="1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9537302-0A80-CCAE-9CC5-18C70FDBE515}"/>
              </a:ext>
            </a:extLst>
          </p:cNvPr>
          <p:cNvSpPr/>
          <p:nvPr/>
        </p:nvSpPr>
        <p:spPr>
          <a:xfrm>
            <a:off x="6059210" y="1660431"/>
            <a:ext cx="5665774" cy="6164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000" b="1"/>
              <a:t>Background</a:t>
            </a:r>
            <a:endParaRPr lang="en-US" sz="2000" b="1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4CBB18C-76D6-515B-16BA-3CC724EF4AC3}"/>
              </a:ext>
            </a:extLst>
          </p:cNvPr>
          <p:cNvSpPr/>
          <p:nvPr/>
        </p:nvSpPr>
        <p:spPr>
          <a:xfrm>
            <a:off x="6065051" y="2573498"/>
            <a:ext cx="5665774" cy="6164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000" b="1" err="1"/>
              <a:t>Methodology</a:t>
            </a:r>
            <a:endParaRPr lang="de-DE" sz="2000" b="1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384FCB1-E6EE-04C6-14E5-8714C32EF0D8}"/>
              </a:ext>
            </a:extLst>
          </p:cNvPr>
          <p:cNvSpPr/>
          <p:nvPr/>
        </p:nvSpPr>
        <p:spPr>
          <a:xfrm>
            <a:off x="8062521" y="1831391"/>
            <a:ext cx="1027853" cy="27329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err="1">
                <a:solidFill>
                  <a:schemeClr val="bg2"/>
                </a:solidFill>
              </a:rPr>
              <a:t>Emotions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EFC7148-BF31-92DA-82D0-6CB93DE87EFF}"/>
              </a:ext>
            </a:extLst>
          </p:cNvPr>
          <p:cNvSpPr/>
          <p:nvPr/>
        </p:nvSpPr>
        <p:spPr>
          <a:xfrm>
            <a:off x="9211888" y="1841177"/>
            <a:ext cx="656613" cy="27093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bg2"/>
                </a:solidFill>
              </a:rPr>
              <a:t>FER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BC5C2BC-F261-8095-A87B-AC963C2097DF}"/>
              </a:ext>
            </a:extLst>
          </p:cNvPr>
          <p:cNvSpPr/>
          <p:nvPr/>
        </p:nvSpPr>
        <p:spPr>
          <a:xfrm>
            <a:off x="8073272" y="2756798"/>
            <a:ext cx="1028784" cy="26781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err="1">
                <a:solidFill>
                  <a:schemeClr val="bg2"/>
                </a:solidFill>
              </a:rPr>
              <a:t>Literature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ECC5B2A-C92F-89AB-BB6F-31825990D47D}"/>
              </a:ext>
            </a:extLst>
          </p:cNvPr>
          <p:cNvSpPr/>
          <p:nvPr/>
        </p:nvSpPr>
        <p:spPr>
          <a:xfrm>
            <a:off x="9223570" y="2763612"/>
            <a:ext cx="656613" cy="26781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bg2"/>
                </a:solidFill>
              </a:rPr>
              <a:t>Tools</a:t>
            </a:r>
            <a:endParaRPr lang="en-US" sz="1600">
              <a:solidFill>
                <a:schemeClr val="bg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B982461-6931-BEE7-4742-E4EA3FD2A075}"/>
              </a:ext>
            </a:extLst>
          </p:cNvPr>
          <p:cNvSpPr/>
          <p:nvPr/>
        </p:nvSpPr>
        <p:spPr>
          <a:xfrm>
            <a:off x="9998620" y="2763612"/>
            <a:ext cx="1499498" cy="26781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bg2"/>
                </a:solidFill>
              </a:rPr>
              <a:t>Implementation</a:t>
            </a:r>
            <a:endParaRPr lang="en-US" sz="1600">
              <a:solidFill>
                <a:schemeClr val="bg2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8A832DF-2C02-9738-8023-65E96DE23220}"/>
              </a:ext>
            </a:extLst>
          </p:cNvPr>
          <p:cNvSpPr/>
          <p:nvPr/>
        </p:nvSpPr>
        <p:spPr>
          <a:xfrm>
            <a:off x="6059210" y="3529656"/>
            <a:ext cx="5665774" cy="6164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000" b="1" err="1"/>
              <a:t>Results</a:t>
            </a:r>
            <a:endParaRPr lang="de-DE" sz="2000" b="1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B809A50-888C-0799-8D97-561FB7E45879}"/>
              </a:ext>
            </a:extLst>
          </p:cNvPr>
          <p:cNvSpPr/>
          <p:nvPr/>
        </p:nvSpPr>
        <p:spPr>
          <a:xfrm>
            <a:off x="6059210" y="5009421"/>
            <a:ext cx="5665774" cy="6164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000" b="1" err="1"/>
              <a:t>Reflection</a:t>
            </a:r>
            <a:r>
              <a:rPr lang="de-DE" sz="2000" b="1"/>
              <a:t> &amp; </a:t>
            </a:r>
            <a:r>
              <a:rPr lang="de-DE" sz="2000" b="1" err="1"/>
              <a:t>Limitations</a:t>
            </a:r>
            <a:endParaRPr lang="de-DE" sz="2000" b="1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9D31D47-A85A-B759-306E-69F9C4756477}"/>
              </a:ext>
            </a:extLst>
          </p:cNvPr>
          <p:cNvSpPr/>
          <p:nvPr/>
        </p:nvSpPr>
        <p:spPr>
          <a:xfrm>
            <a:off x="7676227" y="3623795"/>
            <a:ext cx="3418395" cy="4007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err="1">
                <a:solidFill>
                  <a:schemeClr val="bg2"/>
                </a:solidFill>
              </a:rPr>
              <a:t>Identified</a:t>
            </a:r>
            <a:r>
              <a:rPr lang="de-DE" sz="1400">
                <a:solidFill>
                  <a:schemeClr val="bg2"/>
                </a:solidFill>
              </a:rPr>
              <a:t> List </a:t>
            </a:r>
            <a:r>
              <a:rPr lang="de-DE" sz="1400" err="1">
                <a:solidFill>
                  <a:schemeClr val="bg2"/>
                </a:solidFill>
              </a:rPr>
              <a:t>of</a:t>
            </a:r>
            <a:r>
              <a:rPr lang="de-DE" sz="1400">
                <a:solidFill>
                  <a:schemeClr val="bg2"/>
                </a:solidFill>
              </a:rPr>
              <a:t> Tools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8EFE6E0-8A4D-70DD-2AA7-8C874AD5686C}"/>
              </a:ext>
            </a:extLst>
          </p:cNvPr>
          <p:cNvSpPr/>
          <p:nvPr/>
        </p:nvSpPr>
        <p:spPr>
          <a:xfrm>
            <a:off x="7676225" y="4006546"/>
            <a:ext cx="3418395" cy="4007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err="1">
                <a:solidFill>
                  <a:schemeClr val="bg2"/>
                </a:solidFill>
              </a:rPr>
              <a:t>Selection</a:t>
            </a:r>
            <a:r>
              <a:rPr lang="de-DE" sz="1400">
                <a:solidFill>
                  <a:schemeClr val="bg2"/>
                </a:solidFill>
              </a:rPr>
              <a:t> </a:t>
            </a:r>
            <a:r>
              <a:rPr lang="de-DE" sz="1400" err="1">
                <a:solidFill>
                  <a:schemeClr val="bg2"/>
                </a:solidFill>
              </a:rPr>
              <a:t>criteria</a:t>
            </a:r>
            <a:r>
              <a:rPr lang="de-DE" sz="1400">
                <a:solidFill>
                  <a:schemeClr val="bg2"/>
                </a:solidFill>
              </a:rPr>
              <a:t> and </a:t>
            </a:r>
            <a:r>
              <a:rPr lang="de-DE" sz="1400" err="1">
                <a:solidFill>
                  <a:schemeClr val="bg2"/>
                </a:solidFill>
              </a:rPr>
              <a:t>decision</a:t>
            </a:r>
            <a:endParaRPr lang="en-US" sz="1400">
              <a:solidFill>
                <a:schemeClr val="bg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BF877CC-B498-5FA0-57C7-316AD06AF024}"/>
              </a:ext>
            </a:extLst>
          </p:cNvPr>
          <p:cNvSpPr/>
          <p:nvPr/>
        </p:nvSpPr>
        <p:spPr>
          <a:xfrm>
            <a:off x="7676225" y="4389297"/>
            <a:ext cx="3418395" cy="4007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bg2"/>
                </a:solidFill>
              </a:rPr>
              <a:t>Simulation </a:t>
            </a:r>
            <a:r>
              <a:rPr lang="de-DE" sz="1400" err="1">
                <a:solidFill>
                  <a:schemeClr val="bg2"/>
                </a:solidFill>
              </a:rPr>
              <a:t>of</a:t>
            </a:r>
            <a:r>
              <a:rPr lang="de-DE" sz="1400">
                <a:solidFill>
                  <a:schemeClr val="bg2"/>
                </a:solidFill>
              </a:rPr>
              <a:t> </a:t>
            </a:r>
            <a:r>
              <a:rPr lang="de-DE" sz="1400" err="1">
                <a:solidFill>
                  <a:schemeClr val="bg2"/>
                </a:solidFill>
              </a:rPr>
              <a:t>use</a:t>
            </a:r>
            <a:r>
              <a:rPr lang="de-DE" sz="1400">
                <a:solidFill>
                  <a:schemeClr val="bg2"/>
                </a:solidFill>
              </a:rPr>
              <a:t> </a:t>
            </a:r>
            <a:r>
              <a:rPr lang="de-DE" sz="1400" err="1">
                <a:solidFill>
                  <a:schemeClr val="bg2"/>
                </a:solidFill>
              </a:rPr>
              <a:t>case</a:t>
            </a:r>
            <a:r>
              <a:rPr lang="de-DE" sz="1400">
                <a:solidFill>
                  <a:schemeClr val="bg2"/>
                </a:solidFill>
              </a:rPr>
              <a:t> </a:t>
            </a:r>
            <a:r>
              <a:rPr lang="de-DE" sz="1400" err="1">
                <a:solidFill>
                  <a:schemeClr val="bg2"/>
                </a:solidFill>
              </a:rPr>
              <a:t>with</a:t>
            </a:r>
            <a:r>
              <a:rPr lang="de-DE" sz="1400">
                <a:solidFill>
                  <a:schemeClr val="bg2"/>
                </a:solidFill>
              </a:rPr>
              <a:t> Prototype </a:t>
            </a:r>
            <a:endParaRPr lang="en-US" sz="1400">
              <a:solidFill>
                <a:schemeClr val="bg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C48DDBC-0A20-7148-2FCA-959BA7727F77}"/>
              </a:ext>
            </a:extLst>
          </p:cNvPr>
          <p:cNvSpPr/>
          <p:nvPr/>
        </p:nvSpPr>
        <p:spPr>
          <a:xfrm>
            <a:off x="339661" y="2408150"/>
            <a:ext cx="220426" cy="514824"/>
          </a:xfrm>
          <a:prstGeom prst="ellipse">
            <a:avLst/>
          </a:prstGeom>
          <a:solidFill>
            <a:srgbClr val="472BC2"/>
          </a:solidFill>
          <a:ln>
            <a:solidFill>
              <a:srgbClr val="472B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F7D4432-DAFE-5F1C-757D-F343F8260FDA}"/>
              </a:ext>
            </a:extLst>
          </p:cNvPr>
          <p:cNvSpPr/>
          <p:nvPr/>
        </p:nvSpPr>
        <p:spPr>
          <a:xfrm>
            <a:off x="5280809" y="2408150"/>
            <a:ext cx="220426" cy="514824"/>
          </a:xfrm>
          <a:prstGeom prst="ellipse">
            <a:avLst/>
          </a:prstGeom>
          <a:solidFill>
            <a:srgbClr val="472BC2"/>
          </a:solidFill>
          <a:ln>
            <a:solidFill>
              <a:srgbClr val="472B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209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E7367-701F-DD2A-54F1-8E9CF361C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D905C75-B41B-0C4B-6B31-D5425DBD58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1295954"/>
            <a:ext cx="10954833" cy="4796871"/>
          </a:xfrm>
        </p:spPr>
        <p:txBody>
          <a:bodyPr vert="horz" lIns="0" tIns="0" rIns="0" bIns="0" rtlCol="0" anchor="t">
            <a:noAutofit/>
          </a:bodyPr>
          <a:lstStyle/>
          <a:p>
            <a:pPr indent="0" fontAlgn="base">
              <a:buNone/>
            </a:pPr>
            <a:endParaRPr lang="de-DE" sz="1800" dirty="0">
              <a:solidFill>
                <a:srgbClr val="000000"/>
              </a:solidFill>
              <a:latin typeface="Arial"/>
              <a:cs typeface="Arial" panose="020B0604020202020204"/>
            </a:endParaRPr>
          </a:p>
          <a:p>
            <a:pPr marL="880110" lvl="3" indent="0">
              <a:buClr>
                <a:srgbClr val="005176"/>
              </a:buClr>
              <a:buNone/>
            </a:pPr>
            <a:endParaRPr lang="de-DE" sz="1850" dirty="0">
              <a:solidFill>
                <a:srgbClr val="000000"/>
              </a:solidFill>
              <a:latin typeface="Arial"/>
              <a:cs typeface="Arial" panose="020B0604020202020204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AF5A71-464D-C84E-B13C-6C537F18B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1005804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Personal </a:t>
            </a:r>
            <a:r>
              <a:rPr lang="de-DE" dirty="0" err="1">
                <a:latin typeface="Arial"/>
                <a:cs typeface="Arial"/>
              </a:rPr>
              <a:t>Reflection</a:t>
            </a:r>
            <a:endParaRPr lang="de-DE" dirty="0" err="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FD7E3-6122-EDCB-5885-305D1BB57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87A2C-633B-4F9B-B395-7A4263E5FC92}" type="datetime1">
              <a:rPr lang="de-DE" smtClean="0"/>
              <a:pPr/>
              <a:t>03.02.2025</a:t>
            </a:fld>
            <a:endParaRPr lang="de-DE"/>
          </a:p>
        </p:txBody>
      </p:sp>
      <p:pic>
        <p:nvPicPr>
          <p:cNvPr id="10" name="Picture Placeholder 8" descr="A purple robot with a black background&#10;&#10;Description automatically generated">
            <a:extLst>
              <a:ext uri="{FF2B5EF4-FFF2-40B4-BE49-F238E27FC236}">
                <a16:creationId xmlns:a16="http://schemas.microsoft.com/office/drawing/2014/main" id="{C053FFF2-4BF0-5015-6CB6-6332E7795B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940218" y="488878"/>
            <a:ext cx="695057" cy="695057"/>
          </a:xfrm>
          <a:prstGeom prst="ellipse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CA09941-8A79-4B49-5DA4-F49513F9858C}"/>
              </a:ext>
            </a:extLst>
          </p:cNvPr>
          <p:cNvSpPr txBox="1"/>
          <p:nvPr/>
        </p:nvSpPr>
        <p:spPr>
          <a:xfrm>
            <a:off x="1021918" y="1361214"/>
            <a:ext cx="10208057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 err="1">
                <a:solidFill>
                  <a:srgbClr val="005176"/>
                </a:solidFill>
                <a:cs typeface="Arial"/>
              </a:rPr>
              <a:t>Strength</a:t>
            </a:r>
            <a:r>
              <a:rPr lang="de-DE" b="1" dirty="0">
                <a:solidFill>
                  <a:srgbClr val="005176"/>
                </a:solidFill>
                <a:cs typeface="Arial"/>
              </a:rPr>
              <a:t>:</a:t>
            </a:r>
          </a:p>
          <a:p>
            <a:pPr marL="285750" indent="-285750">
              <a:buFont typeface="Calibri"/>
              <a:buChar char="-"/>
            </a:pPr>
            <a:r>
              <a:rPr lang="de-DE" dirty="0">
                <a:cs typeface="Arial"/>
              </a:rPr>
              <a:t>Easy </a:t>
            </a:r>
            <a:r>
              <a:rPr lang="de-DE" dirty="0" err="1">
                <a:cs typeface="Arial"/>
              </a:rPr>
              <a:t>to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implement</a:t>
            </a:r>
            <a:endParaRPr lang="de-DE" dirty="0"/>
          </a:p>
          <a:p>
            <a:pPr marL="285750" indent="-285750">
              <a:buFont typeface="Calibri"/>
              <a:buChar char="-"/>
            </a:pPr>
            <a:r>
              <a:rPr lang="de-DE" dirty="0">
                <a:cs typeface="Arial"/>
              </a:rPr>
              <a:t>Valuable </a:t>
            </a:r>
            <a:r>
              <a:rPr lang="de-DE" dirty="0" err="1">
                <a:cs typeface="Arial"/>
              </a:rPr>
              <a:t>insights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for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usability</a:t>
            </a:r>
            <a:r>
              <a:rPr lang="de-DE" dirty="0">
                <a:cs typeface="Arial"/>
              </a:rPr>
              <a:t> and </a:t>
            </a:r>
            <a:r>
              <a:rPr lang="de-DE" dirty="0" err="1">
                <a:cs typeface="Arial"/>
              </a:rPr>
              <a:t>helps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understand</a:t>
            </a:r>
            <a:r>
              <a:rPr lang="de-DE" dirty="0">
                <a:cs typeface="Arial"/>
              </a:rPr>
              <a:t> &amp; </a:t>
            </a:r>
            <a:r>
              <a:rPr lang="de-DE" dirty="0" err="1">
                <a:cs typeface="Arial"/>
              </a:rPr>
              <a:t>improve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customer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satisfaction</a:t>
            </a:r>
            <a:endParaRPr lang="de-DE" dirty="0">
              <a:cs typeface="Arial"/>
            </a:endParaRPr>
          </a:p>
          <a:p>
            <a:r>
              <a:rPr lang="de-DE" dirty="0">
                <a:ea typeface="+mn-lt"/>
                <a:cs typeface="+mn-lt"/>
              </a:rPr>
              <a:t>  (</a:t>
            </a:r>
            <a:r>
              <a:rPr lang="de-DE" dirty="0" err="1">
                <a:ea typeface="+mn-lt"/>
                <a:cs typeface="+mn-lt"/>
              </a:rPr>
              <a:t>shows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the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true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emotions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that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you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cannot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hide</a:t>
            </a:r>
            <a:r>
              <a:rPr lang="de-DE" dirty="0">
                <a:ea typeface="+mn-lt"/>
                <a:cs typeface="+mn-lt"/>
              </a:rPr>
              <a:t>)</a:t>
            </a:r>
          </a:p>
          <a:p>
            <a:pPr marL="285750" indent="-285750">
              <a:buFont typeface="Calibri"/>
              <a:buChar char="-"/>
            </a:pPr>
            <a:r>
              <a:rPr lang="de-DE" dirty="0">
                <a:ea typeface="+mn-lt"/>
                <a:cs typeface="+mn-lt"/>
              </a:rPr>
              <a:t>Very </a:t>
            </a:r>
            <a:r>
              <a:rPr lang="de-DE" dirty="0" err="1">
                <a:ea typeface="+mn-lt"/>
                <a:cs typeface="+mn-lt"/>
              </a:rPr>
              <a:t>well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suited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for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the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use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case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of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recognising</a:t>
            </a:r>
            <a:r>
              <a:rPr lang="de-DE" dirty="0">
                <a:ea typeface="+mn-lt"/>
                <a:cs typeface="+mn-lt"/>
              </a:rPr>
              <a:t> expressive </a:t>
            </a:r>
            <a:r>
              <a:rPr lang="de-DE" dirty="0" err="1">
                <a:ea typeface="+mn-lt"/>
                <a:cs typeface="+mn-lt"/>
              </a:rPr>
              <a:t>emotions</a:t>
            </a:r>
            <a:r>
              <a:rPr lang="de-DE" dirty="0">
                <a:ea typeface="+mn-lt"/>
                <a:cs typeface="+mn-lt"/>
              </a:rPr>
              <a:t> (reliable </a:t>
            </a:r>
            <a:r>
              <a:rPr lang="de-DE" dirty="0" err="1">
                <a:ea typeface="+mn-lt"/>
                <a:cs typeface="+mn-lt"/>
              </a:rPr>
              <a:t>recognition</a:t>
            </a:r>
            <a:r>
              <a:rPr lang="de-DE" dirty="0">
                <a:ea typeface="+mn-lt"/>
                <a:cs typeface="+mn-lt"/>
              </a:rPr>
              <a:t>)</a:t>
            </a:r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  <a:p>
            <a:r>
              <a:rPr lang="de-DE" b="1" dirty="0">
                <a:solidFill>
                  <a:srgbClr val="005176"/>
                </a:solidFill>
                <a:cs typeface="Arial"/>
              </a:rPr>
              <a:t>Challenges &amp; </a:t>
            </a:r>
            <a:r>
              <a:rPr lang="de-DE" b="1" dirty="0" err="1">
                <a:solidFill>
                  <a:srgbClr val="005176"/>
                </a:solidFill>
                <a:cs typeface="Arial"/>
              </a:rPr>
              <a:t>Limitations</a:t>
            </a:r>
            <a:r>
              <a:rPr lang="de-DE" b="1" dirty="0">
                <a:solidFill>
                  <a:srgbClr val="005176"/>
                </a:solidFill>
                <a:cs typeface="Arial"/>
              </a:rPr>
              <a:t>:</a:t>
            </a:r>
          </a:p>
          <a:p>
            <a:pPr marL="285750" indent="-285750">
              <a:buFont typeface="Calibri"/>
              <a:buChar char="-"/>
            </a:pPr>
            <a:r>
              <a:rPr lang="de-DE" dirty="0">
                <a:cs typeface="Arial"/>
              </a:rPr>
              <a:t>Very strong/expressive </a:t>
            </a:r>
            <a:r>
              <a:rPr lang="de-DE" dirty="0" err="1">
                <a:cs typeface="Arial"/>
              </a:rPr>
              <a:t>emotions</a:t>
            </a:r>
            <a:r>
              <a:rPr lang="de-DE" dirty="0">
                <a:cs typeface="Arial"/>
              </a:rPr>
              <a:t> in </a:t>
            </a:r>
            <a:r>
              <a:rPr lang="de-DE" dirty="0" err="1">
                <a:cs typeface="Arial"/>
              </a:rPr>
              <a:t>relation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to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websites</a:t>
            </a:r>
            <a:r>
              <a:rPr lang="de-DE" dirty="0">
                <a:cs typeface="Arial"/>
              </a:rPr>
              <a:t>, e.g. </a:t>
            </a:r>
            <a:r>
              <a:rPr lang="de-DE" dirty="0" err="1">
                <a:cs typeface="Arial"/>
              </a:rPr>
              <a:t>disappointment</a:t>
            </a:r>
            <a:r>
              <a:rPr lang="de-DE" dirty="0">
                <a:cs typeface="Arial"/>
              </a:rPr>
              <a:t> vs. </a:t>
            </a:r>
            <a:r>
              <a:rPr lang="de-DE" dirty="0" err="1">
                <a:cs typeface="Arial"/>
              </a:rPr>
              <a:t>sadness</a:t>
            </a:r>
            <a:r>
              <a:rPr lang="de-DE" dirty="0">
                <a:cs typeface="Arial"/>
              </a:rPr>
              <a:t> in a sold-out </a:t>
            </a:r>
            <a:r>
              <a:rPr lang="de-DE" dirty="0" err="1">
                <a:cs typeface="Arial"/>
              </a:rPr>
              <a:t>scenario</a:t>
            </a:r>
            <a:endParaRPr lang="de-DE" dirty="0">
              <a:cs typeface="Arial"/>
            </a:endParaRPr>
          </a:p>
          <a:p>
            <a:pPr marL="285750" indent="-285750">
              <a:buFont typeface="Calibri"/>
              <a:buChar char="-"/>
            </a:pPr>
            <a:r>
              <a:rPr lang="de-DE" dirty="0">
                <a:cs typeface="Arial"/>
              </a:rPr>
              <a:t>Most </a:t>
            </a:r>
            <a:r>
              <a:rPr lang="de-DE" dirty="0" err="1">
                <a:cs typeface="Arial"/>
              </a:rPr>
              <a:t>facial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expressions</a:t>
            </a:r>
            <a:r>
              <a:rPr lang="de-DE" dirty="0">
                <a:cs typeface="Arial"/>
              </a:rPr>
              <a:t> on </a:t>
            </a:r>
            <a:r>
              <a:rPr lang="de-DE" dirty="0" err="1">
                <a:cs typeface="Arial"/>
              </a:rPr>
              <a:t>websites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are</a:t>
            </a:r>
            <a:r>
              <a:rPr lang="de-DE" dirty="0">
                <a:cs typeface="Arial"/>
              </a:rPr>
              <a:t> </a:t>
            </a:r>
            <a:r>
              <a:rPr lang="de-DE" b="1" dirty="0" err="1">
                <a:cs typeface="Arial"/>
              </a:rPr>
              <a:t>very</a:t>
            </a:r>
            <a:r>
              <a:rPr lang="de-DE" b="1" dirty="0">
                <a:cs typeface="Arial"/>
              </a:rPr>
              <a:t> </a:t>
            </a:r>
            <a:r>
              <a:rPr lang="de-DE" b="1" dirty="0" err="1">
                <a:cs typeface="Arial"/>
              </a:rPr>
              <a:t>subtle</a:t>
            </a:r>
            <a:r>
              <a:rPr lang="de-DE" b="1" dirty="0">
                <a:cs typeface="Arial"/>
              </a:rPr>
              <a:t> </a:t>
            </a:r>
            <a:r>
              <a:rPr lang="de-DE" dirty="0">
                <a:cs typeface="Arial"/>
              </a:rPr>
              <a:t>&amp; fast </a:t>
            </a:r>
            <a:r>
              <a:rPr lang="de-DE" dirty="0" err="1">
                <a:cs typeface="Arial"/>
              </a:rPr>
              <a:t>micro-expressions</a:t>
            </a:r>
            <a:r>
              <a:rPr lang="de-DE" dirty="0">
                <a:cs typeface="Arial"/>
              </a:rPr>
              <a:t>, </a:t>
            </a:r>
            <a:r>
              <a:rPr lang="de-DE" dirty="0" err="1">
                <a:cs typeface="Arial"/>
              </a:rPr>
              <a:t>which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are</a:t>
            </a:r>
            <a:r>
              <a:rPr lang="de-DE" dirty="0">
                <a:cs typeface="Arial"/>
              </a:rPr>
              <a:t> </a:t>
            </a:r>
            <a:r>
              <a:rPr lang="de-DE" b="1" dirty="0" err="1">
                <a:cs typeface="Arial"/>
              </a:rPr>
              <a:t>hard</a:t>
            </a:r>
            <a:r>
              <a:rPr lang="de-DE" b="1" dirty="0">
                <a:cs typeface="Arial"/>
              </a:rPr>
              <a:t> </a:t>
            </a:r>
            <a:r>
              <a:rPr lang="de-DE" b="1" dirty="0" err="1">
                <a:cs typeface="Arial"/>
              </a:rPr>
              <a:t>to</a:t>
            </a:r>
            <a:r>
              <a:rPr lang="de-DE" b="1" dirty="0">
                <a:cs typeface="Arial"/>
              </a:rPr>
              <a:t> </a:t>
            </a:r>
            <a:r>
              <a:rPr lang="de-DE" b="1" dirty="0" err="1">
                <a:cs typeface="Arial"/>
              </a:rPr>
              <a:t>interprete</a:t>
            </a:r>
            <a:r>
              <a:rPr lang="de-DE" b="1" dirty="0">
                <a:cs typeface="Arial"/>
              </a:rPr>
              <a:t> </a:t>
            </a:r>
            <a:r>
              <a:rPr lang="de-DE" dirty="0">
                <a:cs typeface="Arial"/>
              </a:rPr>
              <a:t>&amp; </a:t>
            </a:r>
            <a:r>
              <a:rPr lang="de-DE" dirty="0" err="1">
                <a:cs typeface="Arial"/>
              </a:rPr>
              <a:t>recognise</a:t>
            </a:r>
            <a:r>
              <a:rPr lang="de-DE" dirty="0">
                <a:cs typeface="Arial"/>
              </a:rPr>
              <a:t> </a:t>
            </a:r>
          </a:p>
          <a:p>
            <a:pPr marL="285750" indent="-285750">
              <a:buFont typeface="Calibri"/>
              <a:buChar char="-"/>
            </a:pPr>
            <a:r>
              <a:rPr lang="de-DE" dirty="0">
                <a:cs typeface="Arial"/>
              </a:rPr>
              <a:t>Needs </a:t>
            </a:r>
            <a:r>
              <a:rPr lang="de-DE" b="1" dirty="0">
                <a:cs typeface="Arial"/>
              </a:rPr>
              <a:t>proper </a:t>
            </a:r>
            <a:r>
              <a:rPr lang="de-DE" b="1" dirty="0" err="1">
                <a:cs typeface="Arial"/>
              </a:rPr>
              <a:t>lightning</a:t>
            </a:r>
            <a:r>
              <a:rPr lang="de-DE" b="1" dirty="0">
                <a:cs typeface="Arial"/>
              </a:rPr>
              <a:t> </a:t>
            </a:r>
            <a:r>
              <a:rPr lang="de-DE" dirty="0">
                <a:cs typeface="Arial"/>
              </a:rPr>
              <a:t>&amp; minimal </a:t>
            </a:r>
            <a:r>
              <a:rPr lang="de-DE" dirty="0" err="1">
                <a:cs typeface="Arial"/>
              </a:rPr>
              <a:t>distractions</a:t>
            </a:r>
            <a:r>
              <a:rPr lang="de-DE" dirty="0">
                <a:cs typeface="Arial"/>
              </a:rPr>
              <a:t> </a:t>
            </a:r>
          </a:p>
          <a:p>
            <a:pPr marL="285750" indent="-285750">
              <a:buFont typeface="Calibri"/>
              <a:buChar char="-"/>
            </a:pPr>
            <a:r>
              <a:rPr lang="de-DE" dirty="0">
                <a:cs typeface="Arial"/>
              </a:rPr>
              <a:t>Laptops/</a:t>
            </a:r>
            <a:r>
              <a:rPr lang="de-DE" dirty="0" err="1">
                <a:cs typeface="Arial"/>
              </a:rPr>
              <a:t>computers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requires</a:t>
            </a:r>
            <a:r>
              <a:rPr lang="de-DE" b="1" dirty="0">
                <a:cs typeface="Arial"/>
              </a:rPr>
              <a:t> </a:t>
            </a:r>
            <a:r>
              <a:rPr lang="de-DE" b="1" dirty="0" err="1">
                <a:cs typeface="Arial"/>
              </a:rPr>
              <a:t>performance</a:t>
            </a:r>
            <a:r>
              <a:rPr lang="de-DE" b="1" dirty="0">
                <a:cs typeface="Arial"/>
              </a:rPr>
              <a:t> </a:t>
            </a:r>
            <a:r>
              <a:rPr lang="de-DE" dirty="0" err="1">
                <a:cs typeface="Arial"/>
              </a:rPr>
              <a:t>for</a:t>
            </a:r>
            <a:r>
              <a:rPr lang="de-DE" dirty="0">
                <a:cs typeface="Arial"/>
              </a:rPr>
              <a:t> smooth &amp; </a:t>
            </a:r>
            <a:r>
              <a:rPr lang="de-DE" dirty="0" err="1">
                <a:cs typeface="Arial"/>
              </a:rPr>
              <a:t>effective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detection</a:t>
            </a:r>
            <a:endParaRPr lang="de-DE" dirty="0">
              <a:cs typeface="Arial"/>
            </a:endParaRPr>
          </a:p>
          <a:p>
            <a:pPr marL="285750" indent="-285750">
              <a:buFont typeface="Calibri"/>
              <a:buChar char="-"/>
            </a:pPr>
            <a:r>
              <a:rPr lang="de-DE" dirty="0">
                <a:cs typeface="Arial"/>
              </a:rPr>
              <a:t>Recording </a:t>
            </a:r>
            <a:r>
              <a:rPr lang="de-DE" dirty="0" err="1">
                <a:cs typeface="Arial"/>
              </a:rPr>
              <a:t>raises</a:t>
            </a:r>
            <a:r>
              <a:rPr lang="de-DE" dirty="0">
                <a:cs typeface="Arial"/>
              </a:rPr>
              <a:t> </a:t>
            </a:r>
            <a:r>
              <a:rPr lang="de-DE" b="1" dirty="0" err="1">
                <a:cs typeface="Arial"/>
              </a:rPr>
              <a:t>privacy</a:t>
            </a:r>
            <a:r>
              <a:rPr lang="de-DE" b="1" dirty="0">
                <a:cs typeface="Arial"/>
              </a:rPr>
              <a:t> </a:t>
            </a:r>
            <a:r>
              <a:rPr lang="de-DE" b="1" dirty="0" err="1">
                <a:cs typeface="Arial"/>
              </a:rPr>
              <a:t>concerns</a:t>
            </a:r>
            <a:r>
              <a:rPr lang="de-DE" b="1" dirty="0">
                <a:cs typeface="Arial"/>
              </a:rPr>
              <a:t> </a:t>
            </a:r>
            <a:r>
              <a:rPr lang="de-DE" dirty="0">
                <a:cs typeface="Arial"/>
              </a:rPr>
              <a:t>--&gt; ideal </a:t>
            </a:r>
            <a:r>
              <a:rPr lang="de-DE" dirty="0" err="1">
                <a:cs typeface="Arial"/>
              </a:rPr>
              <a:t>for</a:t>
            </a:r>
            <a:r>
              <a:rPr lang="de-DE" dirty="0">
                <a:cs typeface="Arial"/>
              </a:rPr>
              <a:t> lab </a:t>
            </a:r>
            <a:r>
              <a:rPr lang="de-DE" dirty="0" err="1">
                <a:cs typeface="Arial"/>
              </a:rPr>
              <a:t>environments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with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user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consent</a:t>
            </a:r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</p:txBody>
      </p:sp>
      <p:pic>
        <p:nvPicPr>
          <p:cNvPr id="8" name="Graphic 7" descr="Thumbs up sign with solid fill">
            <a:extLst>
              <a:ext uri="{FF2B5EF4-FFF2-40B4-BE49-F238E27FC236}">
                <a16:creationId xmlns:a16="http://schemas.microsoft.com/office/drawing/2014/main" id="{D73F0E85-29B4-4855-7298-DA7DC0292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2039" y="1833226"/>
            <a:ext cx="468532" cy="46853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E2511C1-3049-85F7-D62F-0FC85BADDC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19960" y="6323366"/>
            <a:ext cx="5169436" cy="244830"/>
          </a:xfrm>
        </p:spPr>
        <p:txBody>
          <a:bodyPr/>
          <a:lstStyle/>
          <a:p>
            <a:r>
              <a:rPr lang="de-DE" dirty="0"/>
              <a:t>DLR</a:t>
            </a:r>
          </a:p>
        </p:txBody>
      </p:sp>
    </p:spTree>
    <p:extLst>
      <p:ext uri="{BB962C8B-B14F-4D97-AF65-F5344CB8AC3E}">
        <p14:creationId xmlns:p14="http://schemas.microsoft.com/office/powerpoint/2010/main" val="449606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0EBA6-A995-6208-3A4B-610873F4E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B49AE-FDA5-A76F-994C-EF01446BE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5F5F7-FBF1-443B-9947-CF3918B31ED7}" type="datetime1">
              <a:rPr lang="de-DE" smtClean="0"/>
              <a:pPr/>
              <a:t>03.02.2025</a:t>
            </a:fld>
            <a:endParaRPr lang="de-DE"/>
          </a:p>
        </p:txBody>
      </p:sp>
      <p:pic>
        <p:nvPicPr>
          <p:cNvPr id="7" name="Picture Placeholder 8" descr="A purple robot with a black background&#10;&#10;Description automatically generated">
            <a:extLst>
              <a:ext uri="{FF2B5EF4-FFF2-40B4-BE49-F238E27FC236}">
                <a16:creationId xmlns:a16="http://schemas.microsoft.com/office/drawing/2014/main" id="{C973C3D7-F98B-024F-39DA-3E89A68A1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972" y="-287933"/>
            <a:ext cx="4690055" cy="4690055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0EEE020-C542-081D-5F43-E333CB96FA39}"/>
              </a:ext>
            </a:extLst>
          </p:cNvPr>
          <p:cNvSpPr/>
          <p:nvPr/>
        </p:nvSpPr>
        <p:spPr>
          <a:xfrm>
            <a:off x="2488473" y="3442189"/>
            <a:ext cx="7140927" cy="19045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kern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Time for Questions</a:t>
            </a:r>
            <a:endParaRPr lang="en-US" sz="4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649ED11-5F72-90E3-56F2-BEACEDAA5063}"/>
              </a:ext>
            </a:extLst>
          </p:cNvPr>
          <p:cNvSpPr/>
          <p:nvPr/>
        </p:nvSpPr>
        <p:spPr>
          <a:xfrm>
            <a:off x="2325918" y="3871438"/>
            <a:ext cx="325110" cy="1046012"/>
          </a:xfrm>
          <a:prstGeom prst="ellipse">
            <a:avLst/>
          </a:prstGeom>
          <a:solidFill>
            <a:srgbClr val="472BC2"/>
          </a:solidFill>
          <a:ln>
            <a:solidFill>
              <a:srgbClr val="472B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75C749C-F076-6517-F8CB-AAFA64E1C92C}"/>
              </a:ext>
            </a:extLst>
          </p:cNvPr>
          <p:cNvSpPr/>
          <p:nvPr/>
        </p:nvSpPr>
        <p:spPr>
          <a:xfrm>
            <a:off x="9466845" y="3879116"/>
            <a:ext cx="325110" cy="1046012"/>
          </a:xfrm>
          <a:prstGeom prst="ellipse">
            <a:avLst/>
          </a:prstGeom>
          <a:solidFill>
            <a:srgbClr val="472BC2"/>
          </a:solidFill>
          <a:ln>
            <a:solidFill>
              <a:srgbClr val="472B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1856CEAB-4130-657C-2581-0374B52BAF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19960" y="6323366"/>
            <a:ext cx="5169436" cy="244830"/>
          </a:xfrm>
        </p:spPr>
        <p:txBody>
          <a:bodyPr/>
          <a:lstStyle/>
          <a:p>
            <a:r>
              <a:rPr lang="de-DE" dirty="0"/>
              <a:t>DLR</a:t>
            </a:r>
          </a:p>
        </p:txBody>
      </p:sp>
    </p:spTree>
    <p:extLst>
      <p:ext uri="{BB962C8B-B14F-4D97-AF65-F5344CB8AC3E}">
        <p14:creationId xmlns:p14="http://schemas.microsoft.com/office/powerpoint/2010/main" val="3197451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18FB27-1B30-64AA-2A51-8CFEC38EDE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e-DE" dirty="0">
                <a:solidFill>
                  <a:schemeClr val="accent2">
                    <a:lumMod val="50000"/>
                  </a:schemeClr>
                </a:solidFill>
                <a:latin typeface="Arial"/>
                <a:cs typeface="Arial"/>
              </a:rPr>
              <a:t>[1]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rial"/>
                <a:cs typeface="Arial"/>
              </a:rPr>
              <a:t>Synergetic Play Therapy. (n.d.). </a:t>
            </a:r>
            <a:r>
              <a:rPr lang="en-US" i="1" dirty="0">
                <a:solidFill>
                  <a:schemeClr val="accent2">
                    <a:lumMod val="50000"/>
                  </a:schemeClr>
                </a:solidFill>
                <a:latin typeface="Arial"/>
                <a:cs typeface="Arial"/>
              </a:rPr>
              <a:t>Emotions from the Inside Out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rial"/>
                <a:cs typeface="Arial"/>
              </a:rPr>
              <a:t>. Retrieved January 28, 2025, from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https://synergeticplaytherapy.com/emotions-from-the-inside-out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rial"/>
                <a:cs typeface="Arial"/>
              </a:rPr>
              <a:t>[2] Wikimedia Commons. (n.d.). </a:t>
            </a:r>
            <a:r>
              <a:rPr lang="en-US" i="1" dirty="0">
                <a:solidFill>
                  <a:schemeClr val="accent2">
                    <a:lumMod val="50000"/>
                  </a:schemeClr>
                </a:solidFill>
                <a:latin typeface="Arial"/>
                <a:cs typeface="Arial"/>
              </a:rPr>
              <a:t>Circumplex model of emotion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rial"/>
                <a:cs typeface="Arial"/>
              </a:rPr>
              <a:t> [SVG image]. Retrieved January 28, 2025, from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rial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https://commons.wikimedia.org/wiki/File:Circumplex_model_of_emotion.svg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Arial"/>
              <a:cs typeface="Arial"/>
            </a:endParaRPr>
          </a:p>
          <a:p>
            <a:pPr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rial"/>
                <a:cs typeface="Arial"/>
              </a:rPr>
              <a:t>[3] Zalando. (n.d.). </a:t>
            </a:r>
            <a:r>
              <a:rPr lang="en-US" i="1" dirty="0">
                <a:solidFill>
                  <a:schemeClr val="accent2">
                    <a:lumMod val="50000"/>
                  </a:schemeClr>
                </a:solidFill>
                <a:latin typeface="Arial"/>
                <a:cs typeface="Arial"/>
              </a:rPr>
              <a:t>Men's Clothing – Shop Fashion Online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rial"/>
                <a:cs typeface="Arial"/>
              </a:rPr>
              <a:t>. Retrieved January 31, 2025, from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https://en.zalando.de/men-home/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Arial"/>
              <a:cs typeface="Arial"/>
            </a:endParaRPr>
          </a:p>
          <a:p>
            <a:pPr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rial"/>
                <a:cs typeface="Arial"/>
              </a:rPr>
              <a:t>Icon: created with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Arial"/>
                <a:cs typeface="Arial"/>
              </a:rPr>
              <a:t>flaticon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rial"/>
                <a:cs typeface="Arial"/>
              </a:rPr>
              <a:t> (https://www.flaticon.com/de/suche?word=robot)</a:t>
            </a:r>
          </a:p>
          <a:p>
            <a:pPr marL="0" indent="0">
              <a:buNone/>
            </a:pP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11816C-0C31-E035-1ECC-7DEFA0CFE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References - </a:t>
            </a:r>
            <a:r>
              <a:rPr lang="de-DE" err="1"/>
              <a:t>Figures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987AE-59CC-3F75-DDDC-B9EC1350D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87A2C-633B-4F9B-B395-7A4263E5FC92}" type="datetime1">
              <a:rPr lang="de-DE" smtClean="0"/>
              <a:pPr/>
              <a:t>03.02.2025</a:t>
            </a:fld>
            <a:endParaRPr lang="de-DE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C4C879C-B00E-C103-B283-9A5EC8A76C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19960" y="6323366"/>
            <a:ext cx="5169436" cy="244830"/>
          </a:xfrm>
        </p:spPr>
        <p:txBody>
          <a:bodyPr/>
          <a:lstStyle/>
          <a:p>
            <a:r>
              <a:rPr lang="de-DE" dirty="0"/>
              <a:t>DLR</a:t>
            </a:r>
          </a:p>
        </p:txBody>
      </p:sp>
    </p:spTree>
    <p:extLst>
      <p:ext uri="{BB962C8B-B14F-4D97-AF65-F5344CB8AC3E}">
        <p14:creationId xmlns:p14="http://schemas.microsoft.com/office/powerpoint/2010/main" val="1449228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66736-BE95-B3B1-4003-D0C3E14EE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8A5D5-BC54-C784-B5F2-312DC5C0216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6B3EA6A-073E-4897-BB13-6F337A8F6B33}" type="datetime1">
              <a:rPr lang="de-DE" smtClean="0"/>
              <a:pPr/>
              <a:t>03.02.2025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575E8-5B0F-B08F-A325-763A6F528E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67742" y="6323366"/>
            <a:ext cx="3876040" cy="244830"/>
          </a:xfrm>
        </p:spPr>
        <p:txBody>
          <a:bodyPr/>
          <a:lstStyle/>
          <a:p>
            <a:r>
              <a:rPr lang="de-DE" dirty="0"/>
              <a:t>DLR</a:t>
            </a:r>
          </a:p>
        </p:txBody>
      </p:sp>
      <p:pic>
        <p:nvPicPr>
          <p:cNvPr id="9" name="Picture Placeholder 8" descr="A purple robot with a black background&#10;&#10;Description automatically generated">
            <a:extLst>
              <a:ext uri="{FF2B5EF4-FFF2-40B4-BE49-F238E27FC236}">
                <a16:creationId xmlns:a16="http://schemas.microsoft.com/office/drawing/2014/main" id="{B529C3AB-6CE8-56A2-B7CC-95F7D3348E1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/>
          <a:stretch>
            <a:fillRect/>
          </a:stretch>
        </p:blipFill>
        <p:spPr>
          <a:xfrm>
            <a:off x="6955520" y="1124003"/>
            <a:ext cx="4006135" cy="4006133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ACB9E0-D832-99C5-703E-2042A0D836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2CC0382-97EA-8AF2-6387-0CE3AC9CF1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5475" y="331788"/>
            <a:ext cx="2608263" cy="1584325"/>
          </a:xfrm>
        </p:spPr>
        <p:txBody>
          <a:bodyPr/>
          <a:lstStyle/>
          <a:p>
            <a:r>
              <a:rPr lang="de-DE"/>
              <a:t>01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759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9AB84-91F9-6B19-A539-12A0DB3F3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5FE117-09C4-434E-FB6F-D50B69A8F4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305" y="1345303"/>
            <a:ext cx="10954833" cy="4708025"/>
          </a:xfrm>
        </p:spPr>
        <p:txBody>
          <a:bodyPr/>
          <a:lstStyle/>
          <a:p>
            <a:pPr marL="457200" rtl="0" fontAlgn="base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00000"/>
                </a:solidFill>
              </a:rPr>
              <a:t>People </a:t>
            </a:r>
            <a:r>
              <a:rPr lang="de-DE" sz="1800" dirty="0" err="1">
                <a:solidFill>
                  <a:srgbClr val="000000"/>
                </a:solidFill>
              </a:rPr>
              <a:t>may</a:t>
            </a:r>
            <a:r>
              <a:rPr lang="de-DE" sz="1800" dirty="0">
                <a:solidFill>
                  <a:srgbClr val="000000"/>
                </a:solidFill>
              </a:rPr>
              <a:t> not </a:t>
            </a:r>
            <a:r>
              <a:rPr lang="de-DE" sz="1800" dirty="0" err="1">
                <a:solidFill>
                  <a:srgbClr val="000000"/>
                </a:solidFill>
              </a:rPr>
              <a:t>always</a:t>
            </a:r>
            <a:r>
              <a:rPr lang="de-DE" sz="1800" dirty="0">
                <a:solidFill>
                  <a:srgbClr val="000000"/>
                </a:solidFill>
              </a:rPr>
              <a:t> </a:t>
            </a:r>
            <a:r>
              <a:rPr lang="de-DE" sz="1800" dirty="0" err="1">
                <a:solidFill>
                  <a:srgbClr val="000000"/>
                </a:solidFill>
              </a:rPr>
              <a:t>tell</a:t>
            </a:r>
            <a:r>
              <a:rPr lang="de-DE" sz="1800" dirty="0">
                <a:solidFill>
                  <a:srgbClr val="000000"/>
                </a:solidFill>
              </a:rPr>
              <a:t> </a:t>
            </a:r>
            <a:r>
              <a:rPr lang="de-DE" sz="1800" dirty="0" err="1">
                <a:solidFill>
                  <a:srgbClr val="000000"/>
                </a:solidFill>
              </a:rPr>
              <a:t>the</a:t>
            </a:r>
            <a:r>
              <a:rPr lang="de-DE" sz="1800" dirty="0">
                <a:solidFill>
                  <a:srgbClr val="000000"/>
                </a:solidFill>
              </a:rPr>
              <a:t> </a:t>
            </a:r>
            <a:r>
              <a:rPr lang="de-DE" sz="1800" dirty="0" err="1">
                <a:solidFill>
                  <a:srgbClr val="000000"/>
                </a:solidFill>
              </a:rPr>
              <a:t>truth</a:t>
            </a:r>
            <a:r>
              <a:rPr lang="de-DE" sz="1800" dirty="0">
                <a:solidFill>
                  <a:srgbClr val="000000"/>
                </a:solidFill>
              </a:rPr>
              <a:t>, but </a:t>
            </a:r>
            <a:r>
              <a:rPr lang="de-DE" sz="1800" dirty="0" err="1">
                <a:solidFill>
                  <a:srgbClr val="000000"/>
                </a:solidFill>
              </a:rPr>
              <a:t>emotions</a:t>
            </a:r>
            <a:r>
              <a:rPr lang="de-DE" sz="1800" dirty="0">
                <a:solidFill>
                  <a:srgbClr val="000000"/>
                </a:solidFill>
              </a:rPr>
              <a:t> </a:t>
            </a:r>
            <a:r>
              <a:rPr lang="de-DE" sz="1800" dirty="0" err="1">
                <a:solidFill>
                  <a:srgbClr val="000000"/>
                </a:solidFill>
              </a:rPr>
              <a:t>reveal</a:t>
            </a:r>
            <a:r>
              <a:rPr lang="de-DE" sz="1800" dirty="0">
                <a:solidFill>
                  <a:srgbClr val="000000"/>
                </a:solidFill>
              </a:rPr>
              <a:t> </a:t>
            </a:r>
            <a:r>
              <a:rPr lang="de-DE" sz="1800" dirty="0" err="1">
                <a:solidFill>
                  <a:srgbClr val="000000"/>
                </a:solidFill>
              </a:rPr>
              <a:t>their</a:t>
            </a:r>
            <a:r>
              <a:rPr lang="de-DE" sz="1800" dirty="0">
                <a:solidFill>
                  <a:srgbClr val="000000"/>
                </a:solidFill>
              </a:rPr>
              <a:t> real </a:t>
            </a:r>
            <a:r>
              <a:rPr lang="de-DE" sz="1800" dirty="0" err="1">
                <a:solidFill>
                  <a:srgbClr val="000000"/>
                </a:solidFill>
              </a:rPr>
              <a:t>thoughts</a:t>
            </a:r>
            <a:endParaRPr lang="de-DE" sz="1800" dirty="0">
              <a:solidFill>
                <a:srgbClr val="000000"/>
              </a:solidFill>
            </a:endParaRPr>
          </a:p>
          <a:p>
            <a:pPr marL="457200" rtl="0" fontAlgn="base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00000"/>
                </a:solidFill>
              </a:rPr>
              <a:t>Understanding </a:t>
            </a:r>
            <a:r>
              <a:rPr lang="de-DE" sz="1800" dirty="0" err="1">
                <a:solidFill>
                  <a:srgbClr val="000000"/>
                </a:solidFill>
              </a:rPr>
              <a:t>the</a:t>
            </a:r>
            <a:r>
              <a:rPr lang="de-DE" sz="1800" dirty="0">
                <a:solidFill>
                  <a:srgbClr val="000000"/>
                </a:solidFill>
              </a:rPr>
              <a:t> </a:t>
            </a:r>
            <a:r>
              <a:rPr lang="de-DE" sz="1800" dirty="0" err="1">
                <a:solidFill>
                  <a:srgbClr val="000000"/>
                </a:solidFill>
              </a:rPr>
              <a:t>user‘s</a:t>
            </a:r>
            <a:r>
              <a:rPr lang="de-DE" sz="1800" dirty="0">
                <a:solidFill>
                  <a:srgbClr val="000000"/>
                </a:solidFill>
              </a:rPr>
              <a:t> </a:t>
            </a:r>
            <a:r>
              <a:rPr lang="de-DE" sz="1800" dirty="0" err="1">
                <a:solidFill>
                  <a:srgbClr val="000000"/>
                </a:solidFill>
              </a:rPr>
              <a:t>wishes</a:t>
            </a:r>
            <a:r>
              <a:rPr lang="de-DE" sz="1800" dirty="0">
                <a:solidFill>
                  <a:srgbClr val="000000"/>
                </a:solidFill>
              </a:rPr>
              <a:t> </a:t>
            </a:r>
            <a:r>
              <a:rPr lang="de-DE" sz="1800" dirty="0" err="1">
                <a:solidFill>
                  <a:srgbClr val="000000"/>
                </a:solidFill>
              </a:rPr>
              <a:t>is</a:t>
            </a:r>
            <a:r>
              <a:rPr lang="de-DE" sz="1800" dirty="0">
                <a:solidFill>
                  <a:srgbClr val="000000"/>
                </a:solidFill>
              </a:rPr>
              <a:t> </a:t>
            </a:r>
            <a:r>
              <a:rPr lang="de-DE" sz="1800" dirty="0" err="1">
                <a:solidFill>
                  <a:srgbClr val="000000"/>
                </a:solidFill>
              </a:rPr>
              <a:t>key</a:t>
            </a:r>
            <a:r>
              <a:rPr lang="de-DE" sz="1800" dirty="0">
                <a:solidFill>
                  <a:srgbClr val="000000"/>
                </a:solidFill>
              </a:rPr>
              <a:t> </a:t>
            </a:r>
            <a:r>
              <a:rPr lang="de-DE" sz="1800" dirty="0" err="1">
                <a:solidFill>
                  <a:srgbClr val="000000"/>
                </a:solidFill>
              </a:rPr>
              <a:t>to</a:t>
            </a:r>
            <a:r>
              <a:rPr lang="de-DE" sz="1800" dirty="0">
                <a:solidFill>
                  <a:srgbClr val="000000"/>
                </a:solidFill>
              </a:rPr>
              <a:t> </a:t>
            </a:r>
            <a:r>
              <a:rPr lang="de-DE" sz="1800" dirty="0" err="1">
                <a:solidFill>
                  <a:srgbClr val="000000"/>
                </a:solidFill>
              </a:rPr>
              <a:t>marketing</a:t>
            </a:r>
            <a:r>
              <a:rPr lang="de-DE" sz="1800" dirty="0">
                <a:solidFill>
                  <a:srgbClr val="000000"/>
                </a:solidFill>
              </a:rPr>
              <a:t>, </a:t>
            </a:r>
            <a:r>
              <a:rPr lang="de-DE" sz="1800" dirty="0" err="1">
                <a:solidFill>
                  <a:srgbClr val="000000"/>
                </a:solidFill>
              </a:rPr>
              <a:t>customer</a:t>
            </a:r>
            <a:r>
              <a:rPr lang="de-DE" sz="1800" dirty="0">
                <a:solidFill>
                  <a:srgbClr val="000000"/>
                </a:solidFill>
              </a:rPr>
              <a:t> </a:t>
            </a:r>
            <a:r>
              <a:rPr lang="de-DE" sz="1800" dirty="0" err="1">
                <a:solidFill>
                  <a:srgbClr val="000000"/>
                </a:solidFill>
              </a:rPr>
              <a:t>satisfaction</a:t>
            </a:r>
            <a:r>
              <a:rPr lang="de-DE" sz="1800" dirty="0">
                <a:solidFill>
                  <a:srgbClr val="000000"/>
                </a:solidFill>
              </a:rPr>
              <a:t> and </a:t>
            </a:r>
            <a:r>
              <a:rPr lang="de-DE" sz="1800" dirty="0" err="1">
                <a:solidFill>
                  <a:srgbClr val="000000"/>
                </a:solidFill>
              </a:rPr>
              <a:t>building</a:t>
            </a:r>
            <a:r>
              <a:rPr lang="de-DE" sz="1800" dirty="0">
                <a:solidFill>
                  <a:srgbClr val="000000"/>
                </a:solidFill>
              </a:rPr>
              <a:t> strong </a:t>
            </a:r>
            <a:r>
              <a:rPr lang="de-DE" sz="1800" dirty="0" err="1">
                <a:solidFill>
                  <a:srgbClr val="000000"/>
                </a:solidFill>
              </a:rPr>
              <a:t>connection</a:t>
            </a:r>
            <a:endParaRPr lang="de-DE" sz="1800" dirty="0">
              <a:solidFill>
                <a:srgbClr val="000000"/>
              </a:solidFill>
            </a:endParaRPr>
          </a:p>
          <a:p>
            <a:pPr indent="0" rtl="0" fontAlgn="base">
              <a:buNone/>
            </a:pPr>
            <a:r>
              <a:rPr lang="de-DE" sz="1800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Extract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users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emotion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and stress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level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during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certain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website</a:t>
            </a:r>
            <a:r>
              <a:rPr lang="de-DE" sz="1800" dirty="0">
                <a:solidFill>
                  <a:srgbClr val="000000"/>
                </a:solidFill>
              </a:rPr>
              <a:t> / </a:t>
            </a:r>
            <a:r>
              <a:rPr lang="de-DE" sz="1800" dirty="0" err="1">
                <a:solidFill>
                  <a:srgbClr val="000000"/>
                </a:solidFill>
              </a:rPr>
              <a:t>app</a:t>
            </a:r>
            <a:r>
              <a:rPr lang="de-DE" sz="1800" dirty="0">
                <a:solidFill>
                  <a:srgbClr val="000000"/>
                </a:solidFill>
              </a:rPr>
              <a:t> </a:t>
            </a:r>
          </a:p>
          <a:p>
            <a:pPr indent="0" fontAlgn="base">
              <a:buNone/>
            </a:pPr>
            <a:endParaRPr lang="de-DE" sz="900" dirty="0">
              <a:solidFill>
                <a:srgbClr val="000000"/>
              </a:solidFill>
            </a:endParaRPr>
          </a:p>
          <a:p>
            <a:pPr marL="514350" indent="-285750" fontAlgn="base"/>
            <a:endParaRPr lang="de-DE" sz="1800" dirty="0">
              <a:solidFill>
                <a:srgbClr val="000000"/>
              </a:solidFill>
            </a:endParaRPr>
          </a:p>
          <a:p>
            <a:pPr marL="514350" indent="-285750" fontAlgn="base"/>
            <a:endParaRPr lang="de-DE" sz="1800" dirty="0">
              <a:solidFill>
                <a:srgbClr val="000000"/>
              </a:solidFill>
            </a:endParaRPr>
          </a:p>
          <a:p>
            <a:pPr indent="0" fontAlgn="base">
              <a:buNone/>
            </a:pPr>
            <a:endParaRPr lang="de-DE" sz="1800" dirty="0">
              <a:solidFill>
                <a:srgbClr val="00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7C9DBC-A7AF-F029-6FE5-46B6D9045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Automated</a:t>
            </a:r>
            <a:r>
              <a:rPr lang="de-DE"/>
              <a:t> User State Detection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07251-9848-BBF7-A1D2-942FD9FEE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87A2C-633B-4F9B-B395-7A4263E5FC92}" type="datetime1">
              <a:rPr lang="de-DE" smtClean="0"/>
              <a:pPr/>
              <a:t>03.02.2025</a:t>
            </a:fld>
            <a:endParaRPr lang="de-DE"/>
          </a:p>
        </p:txBody>
      </p:sp>
      <p:pic>
        <p:nvPicPr>
          <p:cNvPr id="10" name="Picture Placeholder 8" descr="A purple robot with a black background&#10;&#10;Description automatically generated">
            <a:extLst>
              <a:ext uri="{FF2B5EF4-FFF2-40B4-BE49-F238E27FC236}">
                <a16:creationId xmlns:a16="http://schemas.microsoft.com/office/drawing/2014/main" id="{BD1F3ACC-F9A8-5651-0F53-B4D5FF2640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940218" y="488878"/>
            <a:ext cx="695057" cy="695057"/>
          </a:xfrm>
          <a:prstGeom prst="ellipse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D335CB5-1E5B-7693-8DD8-2368358123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184003"/>
              </p:ext>
            </p:extLst>
          </p:nvPr>
        </p:nvGraphicFramePr>
        <p:xfrm>
          <a:off x="1783079" y="3143603"/>
          <a:ext cx="8126633" cy="20044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0620">
                  <a:extLst>
                    <a:ext uri="{9D8B030D-6E8A-4147-A177-3AD203B41FA5}">
                      <a16:colId xmlns:a16="http://schemas.microsoft.com/office/drawing/2014/main" val="1103228885"/>
                    </a:ext>
                  </a:extLst>
                </a:gridCol>
                <a:gridCol w="4066013">
                  <a:extLst>
                    <a:ext uri="{9D8B030D-6E8A-4147-A177-3AD203B41FA5}">
                      <a16:colId xmlns:a16="http://schemas.microsoft.com/office/drawing/2014/main" val="1589170323"/>
                    </a:ext>
                  </a:extLst>
                </a:gridCol>
              </a:tblGrid>
              <a:tr h="419273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Physical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Indicators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Non-</a:t>
                      </a:r>
                      <a:r>
                        <a:rPr lang="de-DE" dirty="0" err="1"/>
                        <a:t>Physical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Indicators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112333"/>
                  </a:ext>
                </a:extLst>
              </a:tr>
              <a:tr h="654755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Body </a:t>
                      </a:r>
                      <a:r>
                        <a:rPr lang="de-DE" sz="1600" dirty="0" err="1"/>
                        <a:t>language</a:t>
                      </a:r>
                      <a:r>
                        <a:rPr lang="de-DE" sz="1600" dirty="0"/>
                        <a:t>, </a:t>
                      </a:r>
                      <a:r>
                        <a:rPr lang="de-DE" sz="1600" dirty="0" err="1"/>
                        <a:t>gestures</a:t>
                      </a:r>
                      <a:r>
                        <a:rPr lang="de-DE" sz="1600" dirty="0"/>
                        <a:t>, </a:t>
                      </a:r>
                      <a:r>
                        <a:rPr lang="de-DE" sz="1600" dirty="0" err="1"/>
                        <a:t>facial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expressions</a:t>
                      </a:r>
                      <a:r>
                        <a:rPr lang="de-DE" sz="1600" dirty="0"/>
                        <a:t>, </a:t>
                      </a:r>
                      <a:r>
                        <a:rPr lang="de-DE" sz="1600" dirty="0" err="1"/>
                        <a:t>pupil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dilation</a:t>
                      </a:r>
                      <a:r>
                        <a:rPr lang="de-DE" sz="1600" dirty="0"/>
                        <a:t>, </a:t>
                      </a:r>
                      <a:r>
                        <a:rPr lang="de-DE" sz="1600" dirty="0" err="1"/>
                        <a:t>heart</a:t>
                      </a:r>
                      <a:r>
                        <a:rPr lang="de-DE" sz="1600" dirty="0"/>
                        <a:t> rate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>
                          <a:solidFill>
                            <a:srgbClr val="000000"/>
                          </a:solidFill>
                        </a:rPr>
                        <a:t>voice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</a:rPr>
                        <a:t> pitch,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</a:rPr>
                        <a:t>word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</a:rPr>
                        <a:t>choice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</a:rPr>
                        <a:t>, tone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</a:rPr>
                        <a:t>variations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</a:rPr>
                        <a:t>breathing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</a:rPr>
                        <a:t>patterns</a:t>
                      </a:r>
                      <a:endParaRPr lang="de-DE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943058"/>
                  </a:ext>
                </a:extLst>
              </a:tr>
              <a:tr h="9304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rgbClr val="000000"/>
                          </a:solidFill>
                        </a:rPr>
                        <a:t>Motion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</a:rPr>
                        <a:t>tracking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</a:rPr>
                        <a:t>, Facial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</a:rPr>
                        <a:t>recognition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</a:rPr>
                        <a:t>software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</a:rPr>
                        <a:t>, Eye-tracking, ECG (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</a:rPr>
                        <a:t>fitness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</a:rPr>
                        <a:t>tracker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rgbClr val="000000"/>
                          </a:solidFill>
                        </a:rPr>
                        <a:t>Speech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</a:rPr>
                        <a:t>analysis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</a:rPr>
                        <a:t>software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</a:rPr>
                        <a:t>, Sentiment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</a:rPr>
                        <a:t>analysis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</a:rPr>
                        <a:t>, Natural Language Processing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96044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3140027-3C6D-0C2D-4A52-C941C52470FA}"/>
              </a:ext>
            </a:extLst>
          </p:cNvPr>
          <p:cNvSpPr txBox="1"/>
          <p:nvPr/>
        </p:nvSpPr>
        <p:spPr>
          <a:xfrm>
            <a:off x="2103070" y="5433187"/>
            <a:ext cx="7486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fontAlgn="base">
              <a:buNone/>
            </a:pPr>
            <a:r>
              <a:rPr lang="de-DE" sz="1800" dirty="0">
                <a:solidFill>
                  <a:schemeClr val="tx2"/>
                </a:solidFill>
                <a:sym typeface="Wingdings" panose="05000000000000000000" pitchFamily="2" charset="2"/>
              </a:rPr>
              <a:t></a:t>
            </a:r>
            <a:r>
              <a:rPr lang="de-DE" sz="1800" dirty="0">
                <a:solidFill>
                  <a:srgbClr val="000000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000000"/>
                </a:solidFill>
              </a:rPr>
              <a:t>Emotions</a:t>
            </a:r>
            <a:r>
              <a:rPr lang="de-DE" sz="1800" dirty="0">
                <a:solidFill>
                  <a:srgbClr val="000000"/>
                </a:solidFill>
              </a:rPr>
              <a:t> and stress </a:t>
            </a:r>
            <a:r>
              <a:rPr lang="de-DE" sz="1800" dirty="0" err="1">
                <a:solidFill>
                  <a:srgbClr val="000000"/>
                </a:solidFill>
              </a:rPr>
              <a:t>level</a:t>
            </a:r>
            <a:r>
              <a:rPr lang="de-DE" sz="1800" dirty="0">
                <a:solidFill>
                  <a:srgbClr val="000000"/>
                </a:solidFill>
              </a:rPr>
              <a:t> </a:t>
            </a:r>
            <a:r>
              <a:rPr lang="de-DE" sz="1800" dirty="0" err="1">
                <a:solidFill>
                  <a:srgbClr val="000000"/>
                </a:solidFill>
              </a:rPr>
              <a:t>influence</a:t>
            </a:r>
            <a:r>
              <a:rPr lang="de-DE" sz="1800" dirty="0">
                <a:solidFill>
                  <a:srgbClr val="000000"/>
                </a:solidFill>
              </a:rPr>
              <a:t> </a:t>
            </a:r>
            <a:r>
              <a:rPr lang="de-DE" sz="1800" dirty="0" err="1">
                <a:solidFill>
                  <a:srgbClr val="000000"/>
                </a:solidFill>
              </a:rPr>
              <a:t>how</a:t>
            </a:r>
            <a:r>
              <a:rPr lang="de-DE" sz="1800" dirty="0">
                <a:solidFill>
                  <a:srgbClr val="000000"/>
                </a:solidFill>
              </a:rPr>
              <a:t> </a:t>
            </a:r>
            <a:r>
              <a:rPr lang="de-DE" sz="1800" dirty="0" err="1">
                <a:solidFill>
                  <a:srgbClr val="000000"/>
                </a:solidFill>
              </a:rPr>
              <a:t>we</a:t>
            </a:r>
            <a:r>
              <a:rPr lang="de-DE" sz="1800" dirty="0">
                <a:solidFill>
                  <a:srgbClr val="000000"/>
                </a:solidFill>
              </a:rPr>
              <a:t> </a:t>
            </a:r>
            <a:r>
              <a:rPr lang="de-DE" sz="1800" dirty="0" err="1">
                <a:solidFill>
                  <a:srgbClr val="000000"/>
                </a:solidFill>
              </a:rPr>
              <a:t>interact</a:t>
            </a:r>
            <a:r>
              <a:rPr lang="de-DE" sz="1800" dirty="0">
                <a:solidFill>
                  <a:srgbClr val="000000"/>
                </a:solidFill>
              </a:rPr>
              <a:t> </a:t>
            </a:r>
            <a:r>
              <a:rPr lang="de-DE" sz="1800" dirty="0" err="1">
                <a:solidFill>
                  <a:srgbClr val="000000"/>
                </a:solidFill>
              </a:rPr>
              <a:t>with</a:t>
            </a:r>
            <a:r>
              <a:rPr lang="de-DE" sz="1800" dirty="0">
                <a:solidFill>
                  <a:srgbClr val="000000"/>
                </a:solidFill>
              </a:rPr>
              <a:t> </a:t>
            </a:r>
            <a:r>
              <a:rPr lang="de-DE" sz="1800" dirty="0" err="1">
                <a:solidFill>
                  <a:srgbClr val="000000"/>
                </a:solidFill>
              </a:rPr>
              <a:t>software</a:t>
            </a:r>
            <a:endParaRPr lang="de-DE" sz="1800" dirty="0">
              <a:solidFill>
                <a:srgbClr val="000000"/>
              </a:solidFill>
            </a:endParaRP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DD4EC15-16E1-4000-E8B9-F4AFDAF979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19960" y="6323366"/>
            <a:ext cx="5169436" cy="244830"/>
          </a:xfrm>
        </p:spPr>
        <p:txBody>
          <a:bodyPr/>
          <a:lstStyle/>
          <a:p>
            <a:r>
              <a:rPr lang="de-DE" dirty="0"/>
              <a:t>DLR</a:t>
            </a:r>
          </a:p>
        </p:txBody>
      </p:sp>
    </p:spTree>
    <p:extLst>
      <p:ext uri="{BB962C8B-B14F-4D97-AF65-F5344CB8AC3E}">
        <p14:creationId xmlns:p14="http://schemas.microsoft.com/office/powerpoint/2010/main" val="3599918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B69911-13A4-A46F-81FD-3F30719C1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Automated</a:t>
            </a:r>
            <a:r>
              <a:rPr lang="de-DE"/>
              <a:t> User State Detection: Use Case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9F7DB-0B4D-A9CD-9016-2B5043136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87A2C-633B-4F9B-B395-7A4263E5FC92}" type="datetime1">
              <a:rPr lang="de-DE" smtClean="0"/>
              <a:pPr/>
              <a:t>03.02.2025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4484C-EB21-AE65-6D9D-C0332CAF77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4614" y="6329059"/>
            <a:ext cx="5169436" cy="244830"/>
          </a:xfrm>
        </p:spPr>
        <p:txBody>
          <a:bodyPr/>
          <a:lstStyle/>
          <a:p>
            <a:r>
              <a:rPr lang="de-DE" dirty="0"/>
              <a:t>DLR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61FE377-6900-AA5D-6C13-87988C645907}"/>
              </a:ext>
            </a:extLst>
          </p:cNvPr>
          <p:cNvSpPr/>
          <p:nvPr/>
        </p:nvSpPr>
        <p:spPr>
          <a:xfrm>
            <a:off x="2073656" y="4281016"/>
            <a:ext cx="676656" cy="3566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51CB5E-F154-2A77-CB41-5F8CA7E51D97}"/>
              </a:ext>
            </a:extLst>
          </p:cNvPr>
          <p:cNvSpPr txBox="1"/>
          <p:nvPr/>
        </p:nvSpPr>
        <p:spPr>
          <a:xfrm>
            <a:off x="2886967" y="4281016"/>
            <a:ext cx="7150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Focus: </a:t>
            </a:r>
            <a:r>
              <a:rPr lang="de-DE" b="1" err="1"/>
              <a:t>emotion</a:t>
            </a:r>
            <a:r>
              <a:rPr lang="de-DE" b="1"/>
              <a:t> detection </a:t>
            </a:r>
            <a:r>
              <a:rPr lang="de-DE" b="1" err="1"/>
              <a:t>using</a:t>
            </a:r>
            <a:r>
              <a:rPr lang="de-DE" b="1"/>
              <a:t> </a:t>
            </a:r>
            <a:r>
              <a:rPr lang="de-DE" b="1" err="1"/>
              <a:t>video</a:t>
            </a:r>
            <a:r>
              <a:rPr lang="de-DE" b="1"/>
              <a:t> </a:t>
            </a:r>
            <a:r>
              <a:rPr lang="de-DE" b="1" err="1"/>
              <a:t>data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analyze</a:t>
            </a:r>
            <a:r>
              <a:rPr lang="de-DE"/>
              <a:t> </a:t>
            </a:r>
            <a:r>
              <a:rPr lang="de-DE" err="1"/>
              <a:t>user</a:t>
            </a:r>
            <a:r>
              <a:rPr lang="de-DE"/>
              <a:t> </a:t>
            </a:r>
            <a:r>
              <a:rPr lang="de-DE" err="1"/>
              <a:t>states</a:t>
            </a:r>
            <a:r>
              <a:rPr lang="de-DE"/>
              <a:t> (non-invasive, </a:t>
            </a:r>
            <a:r>
              <a:rPr lang="de-DE" err="1"/>
              <a:t>widely</a:t>
            </a:r>
            <a:r>
              <a:rPr lang="de-DE"/>
              <a:t> </a:t>
            </a:r>
            <a:r>
              <a:rPr lang="de-DE" err="1"/>
              <a:t>used</a:t>
            </a:r>
            <a:r>
              <a:rPr lang="de-DE"/>
              <a:t>)</a:t>
            </a:r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22E54A-DC17-0C7D-67BF-50FBE35D3B69}"/>
              </a:ext>
            </a:extLst>
          </p:cNvPr>
          <p:cNvSpPr/>
          <p:nvPr/>
        </p:nvSpPr>
        <p:spPr>
          <a:xfrm>
            <a:off x="1619153" y="2432928"/>
            <a:ext cx="8814816" cy="131611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/>
              <a:t>Use Case: </a:t>
            </a:r>
            <a:r>
              <a:rPr lang="de-DE" sz="2000" err="1"/>
              <a:t>get</a:t>
            </a:r>
            <a:r>
              <a:rPr lang="de-DE" sz="2000"/>
              <a:t> </a:t>
            </a:r>
            <a:r>
              <a:rPr lang="de-DE" sz="2000" err="1"/>
              <a:t>to</a:t>
            </a:r>
            <a:r>
              <a:rPr lang="de-DE" sz="2000"/>
              <a:t> </a:t>
            </a:r>
            <a:r>
              <a:rPr lang="de-DE" sz="2000" err="1"/>
              <a:t>know</a:t>
            </a:r>
            <a:r>
              <a:rPr lang="de-DE" sz="2000"/>
              <a:t> </a:t>
            </a:r>
            <a:r>
              <a:rPr lang="de-DE" sz="2000" err="1"/>
              <a:t>the</a:t>
            </a:r>
            <a:r>
              <a:rPr lang="de-DE" sz="2000"/>
              <a:t> real </a:t>
            </a:r>
            <a:r>
              <a:rPr lang="de-DE" sz="2000" err="1"/>
              <a:t>opinion</a:t>
            </a:r>
            <a:r>
              <a:rPr lang="de-DE" sz="2000"/>
              <a:t> </a:t>
            </a:r>
            <a:r>
              <a:rPr lang="de-DE" sz="2000" err="1"/>
              <a:t>of</a:t>
            </a:r>
            <a:r>
              <a:rPr lang="de-DE" sz="2000"/>
              <a:t> a </a:t>
            </a:r>
            <a:r>
              <a:rPr lang="de-DE" sz="2000" err="1"/>
              <a:t>user</a:t>
            </a:r>
            <a:endParaRPr lang="de-DE" sz="2000"/>
          </a:p>
          <a:p>
            <a:pPr algn="ctr"/>
            <a:r>
              <a:rPr lang="de-DE" sz="2000">
                <a:sym typeface="Wingdings" panose="05000000000000000000" pitchFamily="2" charset="2"/>
              </a:rPr>
              <a:t> </a:t>
            </a:r>
            <a:r>
              <a:rPr lang="de-DE" sz="2000" err="1"/>
              <a:t>extract</a:t>
            </a:r>
            <a:r>
              <a:rPr lang="de-DE" sz="2000"/>
              <a:t> </a:t>
            </a:r>
            <a:r>
              <a:rPr lang="de-DE" sz="2000" err="1"/>
              <a:t>users</a:t>
            </a:r>
            <a:r>
              <a:rPr lang="de-DE" sz="2000"/>
              <a:t> </a:t>
            </a:r>
            <a:r>
              <a:rPr lang="de-DE" sz="2000" err="1"/>
              <a:t>emotions</a:t>
            </a:r>
            <a:r>
              <a:rPr lang="de-DE" sz="2000"/>
              <a:t> </a:t>
            </a:r>
            <a:r>
              <a:rPr lang="de-DE" sz="2000" err="1"/>
              <a:t>during</a:t>
            </a:r>
            <a:r>
              <a:rPr lang="de-DE" sz="2000"/>
              <a:t> </a:t>
            </a:r>
            <a:r>
              <a:rPr lang="de-DE" sz="2000" err="1"/>
              <a:t>the</a:t>
            </a:r>
            <a:r>
              <a:rPr lang="de-DE" sz="2000"/>
              <a:t> </a:t>
            </a:r>
            <a:r>
              <a:rPr lang="de-DE" sz="2000" err="1"/>
              <a:t>use</a:t>
            </a:r>
            <a:r>
              <a:rPr lang="de-DE" sz="2000"/>
              <a:t> </a:t>
            </a:r>
            <a:r>
              <a:rPr lang="de-DE" sz="2000" err="1"/>
              <a:t>of</a:t>
            </a:r>
            <a:r>
              <a:rPr lang="de-DE" sz="2000"/>
              <a:t> a </a:t>
            </a:r>
            <a:r>
              <a:rPr lang="de-DE" sz="2000" err="1"/>
              <a:t>certain</a:t>
            </a:r>
            <a:r>
              <a:rPr lang="de-DE" sz="2000"/>
              <a:t> </a:t>
            </a:r>
            <a:r>
              <a:rPr lang="de-DE" sz="2000" err="1"/>
              <a:t>website</a:t>
            </a:r>
            <a:r>
              <a:rPr lang="de-DE" sz="2000"/>
              <a:t> / </a:t>
            </a:r>
            <a:r>
              <a:rPr lang="de-DE" sz="2000" err="1"/>
              <a:t>app</a:t>
            </a:r>
            <a:r>
              <a:rPr lang="de-DE" sz="2000"/>
              <a:t> </a:t>
            </a:r>
            <a:r>
              <a:rPr lang="de-DE" sz="2000" err="1"/>
              <a:t>to</a:t>
            </a:r>
            <a:r>
              <a:rPr lang="de-DE" sz="2000"/>
              <a:t> </a:t>
            </a:r>
            <a:r>
              <a:rPr lang="de-DE" sz="2000" err="1"/>
              <a:t>discover</a:t>
            </a:r>
            <a:r>
              <a:rPr lang="de-DE" sz="2000"/>
              <a:t> </a:t>
            </a:r>
            <a:r>
              <a:rPr lang="de-DE" sz="2000" err="1"/>
              <a:t>processes</a:t>
            </a:r>
            <a:r>
              <a:rPr lang="de-DE" sz="2000"/>
              <a:t> and </a:t>
            </a:r>
            <a:r>
              <a:rPr lang="de-DE" sz="2000" err="1"/>
              <a:t>designs</a:t>
            </a:r>
            <a:r>
              <a:rPr lang="de-DE" sz="2000"/>
              <a:t> </a:t>
            </a:r>
            <a:r>
              <a:rPr lang="de-DE" sz="2000" err="1"/>
              <a:t>that</a:t>
            </a:r>
            <a:r>
              <a:rPr lang="de-DE" sz="2000"/>
              <a:t> </a:t>
            </a:r>
            <a:r>
              <a:rPr lang="de-DE" sz="2000" err="1"/>
              <a:t>can</a:t>
            </a:r>
            <a:r>
              <a:rPr lang="de-DE" sz="2000"/>
              <a:t> </a:t>
            </a:r>
            <a:r>
              <a:rPr lang="de-DE" sz="2000" err="1"/>
              <a:t>be</a:t>
            </a:r>
            <a:r>
              <a:rPr lang="de-DE" sz="2000"/>
              <a:t> </a:t>
            </a:r>
            <a:r>
              <a:rPr lang="de-DE" sz="2000" err="1"/>
              <a:t>improved</a:t>
            </a:r>
            <a:r>
              <a:rPr lang="de-DE" sz="2000"/>
              <a:t> (</a:t>
            </a:r>
            <a:r>
              <a:rPr lang="de-DE" sz="2000" err="1"/>
              <a:t>user</a:t>
            </a:r>
            <a:r>
              <a:rPr lang="de-DE" sz="2000"/>
              <a:t> </a:t>
            </a:r>
            <a:r>
              <a:rPr lang="de-DE" sz="2000" err="1"/>
              <a:t>satisfaction</a:t>
            </a:r>
            <a:r>
              <a:rPr lang="de-DE" sz="2000"/>
              <a:t>) </a:t>
            </a:r>
            <a:endParaRPr lang="en-US" sz="2000"/>
          </a:p>
        </p:txBody>
      </p:sp>
      <p:pic>
        <p:nvPicPr>
          <p:cNvPr id="10" name="Graphic 9" descr="Video camera with solid fill">
            <a:extLst>
              <a:ext uri="{FF2B5EF4-FFF2-40B4-BE49-F238E27FC236}">
                <a16:creationId xmlns:a16="http://schemas.microsoft.com/office/drawing/2014/main" id="{17775A53-A69E-2F9D-7123-657446D58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9571" y="4710956"/>
            <a:ext cx="748367" cy="748367"/>
          </a:xfrm>
          <a:prstGeom prst="rect">
            <a:avLst/>
          </a:prstGeom>
        </p:spPr>
      </p:pic>
      <p:pic>
        <p:nvPicPr>
          <p:cNvPr id="12" name="Graphic 11" descr="Clapper board with solid fill">
            <a:extLst>
              <a:ext uri="{FF2B5EF4-FFF2-40B4-BE49-F238E27FC236}">
                <a16:creationId xmlns:a16="http://schemas.microsoft.com/office/drawing/2014/main" id="{2AD7D78B-39BB-4E32-C876-79AA2B7E3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34593" y="4754686"/>
            <a:ext cx="660905" cy="660905"/>
          </a:xfrm>
          <a:prstGeom prst="rect">
            <a:avLst/>
          </a:prstGeom>
        </p:spPr>
      </p:pic>
      <p:pic>
        <p:nvPicPr>
          <p:cNvPr id="2" name="Picture Placeholder 8" descr="A purple robot with a black background&#10;&#10;Description automatically generated">
            <a:extLst>
              <a:ext uri="{FF2B5EF4-FFF2-40B4-BE49-F238E27FC236}">
                <a16:creationId xmlns:a16="http://schemas.microsoft.com/office/drawing/2014/main" id="{4C9C3C57-8226-E92F-83E6-763081155C2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716927" y="1819412"/>
            <a:ext cx="695057" cy="69505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23773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CDAAB-CCD1-63DF-F6FA-972A6A832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36524-E75C-A0EB-8156-4878BBBBC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Background and</a:t>
            </a:r>
            <a:br>
              <a:rPr lang="de-DE"/>
            </a:br>
            <a:r>
              <a:rPr lang="de-DE" err="1"/>
              <a:t>Methodology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C89D87-FE6C-91F7-E528-DC2AF7320F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02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8BCB3-5EB3-9ADC-FDDB-748F21A5380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6B3EA6A-073E-4897-BB13-6F337A8F6B33}" type="datetime1">
              <a:rPr lang="de-DE" smtClean="0"/>
              <a:pPr/>
              <a:t>03.02.2025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8703E-F53C-5CE8-07D6-269085B3FD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19960" y="6323366"/>
            <a:ext cx="5169436" cy="244830"/>
          </a:xfrm>
        </p:spPr>
        <p:txBody>
          <a:bodyPr/>
          <a:lstStyle/>
          <a:p>
            <a:r>
              <a:rPr lang="de-DE" dirty="0"/>
              <a:t>DLR</a:t>
            </a:r>
          </a:p>
        </p:txBody>
      </p:sp>
      <p:pic>
        <p:nvPicPr>
          <p:cNvPr id="9" name="Picture Placeholder 8" descr="A purple robot with a black background&#10;&#10;Description automatically generated">
            <a:extLst>
              <a:ext uri="{FF2B5EF4-FFF2-40B4-BE49-F238E27FC236}">
                <a16:creationId xmlns:a16="http://schemas.microsoft.com/office/drawing/2014/main" id="{A4D7347B-B881-AFF3-48F8-886670D3179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/>
          <a:stretch>
            <a:fillRect/>
          </a:stretch>
        </p:blipFill>
        <p:spPr>
          <a:xfrm>
            <a:off x="6894870" y="1124003"/>
            <a:ext cx="4006135" cy="4006133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B9C0614-8B61-2ED7-4D2D-A75ACA7DB3B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Graphic 5" descr="Clapper board with solid fill">
            <a:extLst>
              <a:ext uri="{FF2B5EF4-FFF2-40B4-BE49-F238E27FC236}">
                <a16:creationId xmlns:a16="http://schemas.microsoft.com/office/drawing/2014/main" id="{819BC0B9-EA57-0BB3-EEDC-2B6803F6F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34026" y="1766588"/>
            <a:ext cx="2053056" cy="20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21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97956C97-42B8-4620-BDDE-B661ADD529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err="1"/>
              <a:t>Emotions</a:t>
            </a:r>
            <a:r>
              <a:rPr lang="de-DE" b="1" i="1" dirty="0"/>
              <a:t> </a:t>
            </a:r>
            <a:r>
              <a:rPr lang="de-DE" dirty="0"/>
              <a:t>= </a:t>
            </a:r>
            <a:r>
              <a:rPr lang="en-US" dirty="0"/>
              <a:t>reaction to external influences or situations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effecting cognitive and physical responses (facial expressions, posture, speech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influencing decision making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Six fundamental emotions: joy, sadness, anger, fear, surprise and disgust </a:t>
            </a:r>
            <a:r>
              <a:rPr lang="en-US" sz="1200" dirty="0">
                <a:sym typeface="Wingdings" panose="05000000000000000000" pitchFamily="2" charset="2"/>
              </a:rPr>
              <a:t>(Paul Ekman’s theory of emotions)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Emotions in 2D space: valence (pleasantness) &amp; arousal (intensity) </a:t>
            </a:r>
            <a:r>
              <a:rPr lang="en-US" sz="1200" dirty="0">
                <a:sym typeface="Wingdings" panose="05000000000000000000" pitchFamily="2" charset="2"/>
              </a:rPr>
              <a:t>(Russel’s circumplex of emotions)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EA4E176E-AA02-46E1-8A25-B25B27202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Definition: </a:t>
            </a:r>
            <a:r>
              <a:rPr lang="de-DE" dirty="0" err="1"/>
              <a:t>Emotions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5218DE-A340-42B5-ADC2-0D614C827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D0905-92D0-4D05-973B-3B925799BEF6}" type="datetime1">
              <a:rPr lang="de-DE" smtClean="0"/>
              <a:t>03.02.2025</a:t>
            </a:fld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79E51BE-14F3-4DE2-979D-816DF372A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5897C884-3B3B-9964-FD61-2C23ECD470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83410BC-6319-AF0F-66A7-8511576C2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9603" y="3182932"/>
            <a:ext cx="2703322" cy="270332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E8A3360-9B1F-6260-3C73-AC75A50BB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396" y="583073"/>
            <a:ext cx="3843737" cy="2507846"/>
          </a:xfrm>
          <a:prstGeom prst="rect">
            <a:avLst/>
          </a:prstGeom>
        </p:spPr>
      </p:pic>
      <p:pic>
        <p:nvPicPr>
          <p:cNvPr id="3" name="Picture Placeholder 8" descr="A purple robot with a black background&#10;&#10;Description automatically generated">
            <a:extLst>
              <a:ext uri="{FF2B5EF4-FFF2-40B4-BE49-F238E27FC236}">
                <a16:creationId xmlns:a16="http://schemas.microsoft.com/office/drawing/2014/main" id="{B53DBA8D-72B0-ED41-D464-922C90B54D6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748471" y="6019411"/>
            <a:ext cx="695057" cy="695057"/>
          </a:xfrm>
          <a:prstGeom prst="ellipse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184E9B-4DD5-0F5A-3335-76DEB5D9A94B}"/>
              </a:ext>
            </a:extLst>
          </p:cNvPr>
          <p:cNvSpPr txBox="1"/>
          <p:nvPr/>
        </p:nvSpPr>
        <p:spPr>
          <a:xfrm>
            <a:off x="11155462" y="2850250"/>
            <a:ext cx="48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accent2">
                    <a:lumMod val="50000"/>
                  </a:schemeClr>
                </a:solidFill>
              </a:rPr>
              <a:t>[1]</a:t>
            </a:r>
            <a:endParaRPr lang="en-US" sz="1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DE725D-9FA8-3B98-5B5F-62A9E9678659}"/>
              </a:ext>
            </a:extLst>
          </p:cNvPr>
          <p:cNvSpPr txBox="1"/>
          <p:nvPr/>
        </p:nvSpPr>
        <p:spPr>
          <a:xfrm>
            <a:off x="8068900" y="5712395"/>
            <a:ext cx="24192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chemeClr val="accent2">
                    <a:lumMod val="50000"/>
                  </a:schemeClr>
                </a:solidFill>
              </a:rPr>
              <a:t>[2] </a:t>
            </a:r>
            <a:r>
              <a:rPr lang="de-DE" sz="1100" err="1">
                <a:solidFill>
                  <a:schemeClr val="accent2">
                    <a:lumMod val="50000"/>
                  </a:schemeClr>
                </a:solidFill>
              </a:rPr>
              <a:t>Russel‘s</a:t>
            </a:r>
            <a:r>
              <a:rPr lang="de-DE" sz="110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de-DE" sz="1100" err="1">
                <a:solidFill>
                  <a:schemeClr val="accent2">
                    <a:lumMod val="50000"/>
                  </a:schemeClr>
                </a:solidFill>
              </a:rPr>
              <a:t>Circumplex</a:t>
            </a:r>
            <a:r>
              <a:rPr lang="de-DE" sz="110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de-DE" sz="1100" err="1">
                <a:solidFill>
                  <a:schemeClr val="accent2">
                    <a:lumMod val="50000"/>
                  </a:schemeClr>
                </a:solidFill>
              </a:rPr>
              <a:t>of</a:t>
            </a:r>
            <a:r>
              <a:rPr lang="de-DE" sz="110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de-DE" sz="1100" err="1">
                <a:solidFill>
                  <a:schemeClr val="accent2">
                    <a:lumMod val="50000"/>
                  </a:schemeClr>
                </a:solidFill>
              </a:rPr>
              <a:t>Emotions</a:t>
            </a:r>
            <a:endParaRPr lang="en-US" sz="110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000189D-9ACD-903F-7D9B-CCEB646ACE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19960" y="6323366"/>
            <a:ext cx="5169436" cy="244830"/>
          </a:xfrm>
        </p:spPr>
        <p:txBody>
          <a:bodyPr/>
          <a:lstStyle/>
          <a:p>
            <a:r>
              <a:rPr lang="de-DE" dirty="0"/>
              <a:t>DLR</a:t>
            </a:r>
          </a:p>
        </p:txBody>
      </p:sp>
    </p:spTree>
    <p:extLst>
      <p:ext uri="{BB962C8B-B14F-4D97-AF65-F5344CB8AC3E}">
        <p14:creationId xmlns:p14="http://schemas.microsoft.com/office/powerpoint/2010/main" val="39162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52BBD-BFDE-FC51-3764-3085CCC3E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8FE718FC-FD37-7A58-C22E-39EBB5B6E4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7947" y="1108216"/>
            <a:ext cx="10946295" cy="1008958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e-DE">
                <a:latin typeface="Arial"/>
                <a:cs typeface="Arial"/>
              </a:rPr>
              <a:t>--&gt; </a:t>
            </a:r>
            <a:r>
              <a:rPr lang="de-DE" err="1">
                <a:latin typeface="Arial"/>
                <a:cs typeface="Arial"/>
              </a:rPr>
              <a:t>analyses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facial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expressions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from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images</a:t>
            </a:r>
            <a:r>
              <a:rPr lang="de-DE">
                <a:latin typeface="Arial"/>
                <a:cs typeface="Arial"/>
              </a:rPr>
              <a:t> &amp; </a:t>
            </a:r>
            <a:r>
              <a:rPr lang="de-DE" err="1">
                <a:latin typeface="Arial"/>
                <a:cs typeface="Arial"/>
              </a:rPr>
              <a:t>videos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to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reveal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information</a:t>
            </a:r>
            <a:r>
              <a:rPr lang="de-DE">
                <a:latin typeface="Arial"/>
                <a:cs typeface="Arial"/>
              </a:rPr>
              <a:t> on </a:t>
            </a:r>
            <a:r>
              <a:rPr lang="de-DE" err="1">
                <a:latin typeface="Arial"/>
                <a:cs typeface="Arial"/>
              </a:rPr>
              <a:t>one´s</a:t>
            </a:r>
            <a:r>
              <a:rPr lang="de-DE">
                <a:latin typeface="Arial"/>
                <a:cs typeface="Arial"/>
              </a:rPr>
              <a:t> emotional </a:t>
            </a:r>
            <a:r>
              <a:rPr lang="de-DE" err="1">
                <a:latin typeface="Arial"/>
                <a:cs typeface="Arial"/>
              </a:rPr>
              <a:t>state</a:t>
            </a:r>
            <a:endParaRPr lang="de-DE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454E7006-6D52-AF66-DDDC-2F2459530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Definition: Facial Expression Recognition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3879A8-4713-D626-73F1-CFFF1477BC2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F364A2C-A19C-4C2F-B3CB-CD1E7866261B}" type="datetime1">
              <a:rPr lang="de-DE" smtClean="0"/>
              <a:t>03.02.2025</a:t>
            </a:fld>
            <a:endParaRPr lang="de-DE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EA3FDD52-E50E-E816-166A-459EEE816A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00753B-C29E-9D28-2339-8578A079F4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2" name="Inhaltsplatzhalter 12">
            <a:extLst>
              <a:ext uri="{FF2B5EF4-FFF2-40B4-BE49-F238E27FC236}">
                <a16:creationId xmlns:a16="http://schemas.microsoft.com/office/drawing/2014/main" id="{DED9F6FA-0176-1936-B300-2605B96DF820}"/>
              </a:ext>
            </a:extLst>
          </p:cNvPr>
          <p:cNvSpPr txBox="1">
            <a:spLocks/>
          </p:cNvSpPr>
          <p:nvPr/>
        </p:nvSpPr>
        <p:spPr>
          <a:xfrm>
            <a:off x="639160" y="1716017"/>
            <a:ext cx="5181600" cy="416739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46400" indent="-228600" algn="l" defTabSz="73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750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802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214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err="1">
                <a:latin typeface="Arial"/>
                <a:cs typeface="Arial"/>
              </a:rPr>
              <a:t>Conventional</a:t>
            </a:r>
            <a:r>
              <a:rPr lang="de-DE" b="1">
                <a:latin typeface="Arial"/>
                <a:cs typeface="Arial"/>
              </a:rPr>
              <a:t> Approach:</a:t>
            </a:r>
          </a:p>
          <a:p>
            <a:pPr marL="788670" lvl="2" indent="-342900">
              <a:buSzPct val="100000"/>
              <a:buAutoNum type="arabicPeriod"/>
            </a:pPr>
            <a:r>
              <a:rPr lang="de-DE" b="1" dirty="0" err="1">
                <a:latin typeface="Arial"/>
                <a:cs typeface="Arial"/>
              </a:rPr>
              <a:t>Preprocessing</a:t>
            </a:r>
            <a:r>
              <a:rPr lang="de-DE" b="1">
                <a:latin typeface="Arial"/>
                <a:cs typeface="Arial"/>
              </a:rPr>
              <a:t>: </a:t>
            </a:r>
            <a:r>
              <a:rPr lang="de-DE" err="1">
                <a:latin typeface="Arial"/>
                <a:cs typeface="Arial"/>
              </a:rPr>
              <a:t>detect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face</a:t>
            </a:r>
            <a:r>
              <a:rPr lang="de-DE">
                <a:latin typeface="Arial"/>
                <a:cs typeface="Arial"/>
              </a:rPr>
              <a:t> &amp; </a:t>
            </a:r>
            <a:r>
              <a:rPr lang="de-DE" err="1">
                <a:latin typeface="Arial"/>
                <a:cs typeface="Arial"/>
              </a:rPr>
              <a:t>preprocess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input</a:t>
            </a:r>
            <a:r>
              <a:rPr lang="de-DE">
                <a:latin typeface="Arial"/>
                <a:cs typeface="Arial"/>
              </a:rPr>
              <a:t> (e.g. </a:t>
            </a:r>
            <a:r>
              <a:rPr lang="de-DE" err="1">
                <a:latin typeface="Arial"/>
                <a:cs typeface="Arial"/>
              </a:rPr>
              <a:t>noise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reduction</a:t>
            </a:r>
            <a:r>
              <a:rPr lang="de-DE">
                <a:latin typeface="Arial"/>
                <a:cs typeface="Arial"/>
              </a:rPr>
              <a:t>)</a:t>
            </a:r>
            <a:endParaRPr lang="de-DE" dirty="0">
              <a:latin typeface="Arial"/>
              <a:cs typeface="Arial"/>
            </a:endParaRPr>
          </a:p>
          <a:p>
            <a:pPr marL="788670" lvl="2" indent="-342900">
              <a:buSzPct val="100000"/>
              <a:buFont typeface="+mj-lt"/>
              <a:buAutoNum type="arabicPeriod"/>
            </a:pPr>
            <a:r>
              <a:rPr lang="de-DE" b="1">
                <a:latin typeface="Arial"/>
                <a:cs typeface="Arial"/>
              </a:rPr>
              <a:t>Feature </a:t>
            </a:r>
            <a:r>
              <a:rPr lang="de-DE" b="1" err="1">
                <a:latin typeface="Arial"/>
                <a:cs typeface="Arial"/>
              </a:rPr>
              <a:t>Extraction</a:t>
            </a:r>
            <a:r>
              <a:rPr lang="de-DE" b="1">
                <a:latin typeface="Arial"/>
                <a:cs typeface="Arial"/>
              </a:rPr>
              <a:t>: </a:t>
            </a:r>
            <a:r>
              <a:rPr lang="de-DE" err="1">
                <a:latin typeface="Arial"/>
                <a:cs typeface="Arial"/>
              </a:rPr>
              <a:t>identify</a:t>
            </a:r>
            <a:r>
              <a:rPr lang="de-DE">
                <a:latin typeface="Arial"/>
                <a:cs typeface="Arial"/>
              </a:rPr>
              <a:t> &amp; </a:t>
            </a:r>
            <a:r>
              <a:rPr lang="de-DE" err="1">
                <a:latin typeface="Arial"/>
                <a:cs typeface="Arial"/>
              </a:rPr>
              <a:t>extract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facial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features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to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serve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as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basis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for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classification</a:t>
            </a:r>
            <a:r>
              <a:rPr lang="de-DE">
                <a:latin typeface="Arial"/>
                <a:cs typeface="Arial"/>
              </a:rPr>
              <a:t> (e.g. </a:t>
            </a:r>
            <a:r>
              <a:rPr lang="de-DE" err="1">
                <a:latin typeface="Arial"/>
                <a:cs typeface="Arial"/>
              </a:rPr>
              <a:t>facial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landmarks</a:t>
            </a:r>
            <a:r>
              <a:rPr lang="de-DE">
                <a:latin typeface="Arial"/>
                <a:cs typeface="Arial"/>
              </a:rPr>
              <a:t>)</a:t>
            </a:r>
            <a:endParaRPr lang="de-DE"/>
          </a:p>
          <a:p>
            <a:pPr marL="788670" lvl="2" indent="-342900">
              <a:buSzPct val="100000"/>
              <a:buFont typeface="+mj-lt"/>
              <a:buAutoNum type="arabicPeriod"/>
            </a:pPr>
            <a:r>
              <a:rPr lang="de-DE" b="1">
                <a:latin typeface="Arial"/>
                <a:cs typeface="Arial"/>
              </a:rPr>
              <a:t>Emotion Classification: </a:t>
            </a:r>
            <a:r>
              <a:rPr lang="de-DE" err="1">
                <a:latin typeface="Arial"/>
                <a:cs typeface="Arial"/>
              </a:rPr>
              <a:t>assign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emotions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from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discrete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set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based</a:t>
            </a:r>
            <a:r>
              <a:rPr lang="de-DE">
                <a:latin typeface="Arial"/>
                <a:cs typeface="Arial"/>
              </a:rPr>
              <a:t> on </a:t>
            </a:r>
            <a:r>
              <a:rPr lang="de-DE" err="1">
                <a:latin typeface="Arial"/>
                <a:cs typeface="Arial"/>
              </a:rPr>
              <a:t>extracted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features</a:t>
            </a:r>
            <a:endParaRPr lang="de-DE">
              <a:latin typeface="Arial"/>
              <a:cs typeface="Arial"/>
            </a:endParaRPr>
          </a:p>
          <a:p>
            <a:pPr marL="731520" lvl="2" indent="-285750">
              <a:buSzPct val="100000"/>
              <a:buFont typeface="Wingdings" panose="05000000000000000000" pitchFamily="2" charset="2"/>
              <a:buChar char="Ø"/>
            </a:pPr>
            <a:r>
              <a:rPr lang="de-DE">
                <a:latin typeface="Arial"/>
                <a:cs typeface="Arial"/>
              </a:rPr>
              <a:t>e.g. SVM, Random Forest etc.</a:t>
            </a:r>
            <a:endParaRPr lang="de-DE"/>
          </a:p>
          <a:p>
            <a:pPr marL="217170" lvl="1" indent="0">
              <a:buNone/>
            </a:pPr>
            <a:endParaRPr lang="de-DE"/>
          </a:p>
          <a:p>
            <a:pPr marL="445770" lvl="1">
              <a:buFont typeface="Wingdings" panose="020B0604020202020204" pitchFamily="34" charset="0"/>
              <a:buChar char="Ø"/>
            </a:pPr>
            <a:endParaRPr lang="de-DE"/>
          </a:p>
          <a:p>
            <a:pPr marL="445770" lvl="1">
              <a:buFont typeface="Wingdings" panose="020B0604020202020204" pitchFamily="34" charset="0"/>
              <a:buChar char="Ø"/>
            </a:pPr>
            <a:endParaRPr lang="de-DE"/>
          </a:p>
        </p:txBody>
      </p:sp>
      <p:sp>
        <p:nvSpPr>
          <p:cNvPr id="16" name="Inhaltsplatzhalter 12">
            <a:extLst>
              <a:ext uri="{FF2B5EF4-FFF2-40B4-BE49-F238E27FC236}">
                <a16:creationId xmlns:a16="http://schemas.microsoft.com/office/drawing/2014/main" id="{4017B62F-4172-A773-31E9-F42603970377}"/>
              </a:ext>
            </a:extLst>
          </p:cNvPr>
          <p:cNvSpPr txBox="1">
            <a:spLocks/>
          </p:cNvSpPr>
          <p:nvPr/>
        </p:nvSpPr>
        <p:spPr>
          <a:xfrm>
            <a:off x="6406826" y="1719536"/>
            <a:ext cx="5181600" cy="416739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46400" indent="-228600" algn="l" defTabSz="73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750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802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214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>
                <a:latin typeface="Arial"/>
                <a:cs typeface="Arial"/>
              </a:rPr>
              <a:t>Deep Learning Approach: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de-DE">
                <a:latin typeface="Arial"/>
                <a:cs typeface="Arial"/>
              </a:rPr>
              <a:t>End-</a:t>
            </a:r>
            <a:r>
              <a:rPr lang="de-DE" err="1">
                <a:latin typeface="Arial"/>
                <a:cs typeface="Arial"/>
              </a:rPr>
              <a:t>to</a:t>
            </a:r>
            <a:r>
              <a:rPr lang="de-DE">
                <a:latin typeface="Arial"/>
                <a:cs typeface="Arial"/>
              </a:rPr>
              <a:t>-end </a:t>
            </a:r>
            <a:r>
              <a:rPr lang="de-DE" err="1">
                <a:latin typeface="Arial"/>
                <a:cs typeface="Arial"/>
              </a:rPr>
              <a:t>learning</a:t>
            </a:r>
            <a:r>
              <a:rPr lang="de-DE">
                <a:latin typeface="Arial"/>
                <a:cs typeface="Arial"/>
              </a:rPr>
              <a:t> 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de-DE" err="1">
                <a:latin typeface="Arial"/>
                <a:cs typeface="Arial"/>
              </a:rPr>
              <a:t>Automatically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derives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features</a:t>
            </a:r>
            <a:endParaRPr lang="de-DE">
              <a:latin typeface="Arial"/>
              <a:cs typeface="Arial"/>
            </a:endParaRP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de-DE" err="1">
                <a:latin typeface="Arial"/>
                <a:cs typeface="Arial"/>
              </a:rPr>
              <a:t>Directly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learns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from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raw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input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through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neural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networks</a:t>
            </a:r>
            <a:endParaRPr lang="de-DE">
              <a:latin typeface="Arial"/>
              <a:cs typeface="Arial"/>
            </a:endParaRP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de-DE" dirty="0" err="1">
                <a:latin typeface="Arial"/>
                <a:cs typeface="Arial"/>
              </a:rPr>
              <a:t>No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need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to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manually</a:t>
            </a:r>
            <a:r>
              <a:rPr lang="de-DE" dirty="0">
                <a:latin typeface="Arial"/>
                <a:cs typeface="Arial"/>
              </a:rPr>
              <a:t> 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de-DE" sz="1800">
                <a:latin typeface="Arial"/>
                <a:cs typeface="Arial"/>
              </a:rPr>
              <a:t>e.g. </a:t>
            </a:r>
            <a:r>
              <a:rPr lang="de-DE" sz="1800" err="1">
                <a:latin typeface="Arial"/>
                <a:cs typeface="Arial"/>
              </a:rPr>
              <a:t>Convolutional</a:t>
            </a:r>
            <a:r>
              <a:rPr lang="de-DE" sz="1800">
                <a:latin typeface="Arial"/>
                <a:cs typeface="Arial"/>
              </a:rPr>
              <a:t> </a:t>
            </a:r>
            <a:r>
              <a:rPr lang="de-DE" sz="1800" err="1">
                <a:latin typeface="Arial"/>
                <a:cs typeface="Arial"/>
              </a:rPr>
              <a:t>Neual</a:t>
            </a:r>
            <a:r>
              <a:rPr lang="de-DE" sz="1800">
                <a:latin typeface="Arial"/>
                <a:cs typeface="Arial"/>
              </a:rPr>
              <a:t> Networks (CNN), Long Short-Term Memory (LSTM) etc.</a:t>
            </a:r>
            <a:endParaRPr lang="de-DE">
              <a:latin typeface="Arial"/>
              <a:cs typeface="Arial"/>
            </a:endParaRP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C7ED824A-B4F0-941D-BB3C-1766436F53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3673391"/>
              </p:ext>
            </p:extLst>
          </p:nvPr>
        </p:nvGraphicFramePr>
        <p:xfrm>
          <a:off x="707912" y="5094430"/>
          <a:ext cx="5405881" cy="1008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Placeholder 8" descr="A purple robot with a black background&#10;&#10;Description automatically generated">
            <a:extLst>
              <a:ext uri="{FF2B5EF4-FFF2-40B4-BE49-F238E27FC236}">
                <a16:creationId xmlns:a16="http://schemas.microsoft.com/office/drawing/2014/main" id="{387323C3-C326-9F88-D3C6-2FA0BC2B0CA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748471" y="6019411"/>
            <a:ext cx="695057" cy="695057"/>
          </a:xfrm>
          <a:prstGeom prst="ellipse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21236F4-4E4B-6329-237A-3310A860E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19960" y="6323366"/>
            <a:ext cx="5169436" cy="244830"/>
          </a:xfrm>
        </p:spPr>
        <p:txBody>
          <a:bodyPr/>
          <a:lstStyle/>
          <a:p>
            <a:r>
              <a:rPr lang="de-DE" dirty="0"/>
              <a:t>DLR</a:t>
            </a:r>
          </a:p>
        </p:txBody>
      </p:sp>
    </p:spTree>
    <p:extLst>
      <p:ext uri="{BB962C8B-B14F-4D97-AF65-F5344CB8AC3E}">
        <p14:creationId xmlns:p14="http://schemas.microsoft.com/office/powerpoint/2010/main" val="1767580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127926A9-FBC0-4654-A130-6EF634A45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Methodology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A3E6DC-BC2F-44EC-BE17-32B64834EC2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F364A2C-A19C-4C2F-B3CB-CD1E7866261B}" type="datetime1">
              <a:rPr lang="de-DE" smtClean="0"/>
              <a:t>03.02.2025</a:t>
            </a:fld>
            <a:endParaRPr lang="de-DE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5FB7D789-ED31-4A47-ADE2-9783A00E5D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B8CDF64-0054-4E03-8201-333B234BA30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9CA7A977-B42E-39DF-B1D5-DE91CBC7B6B0}"/>
              </a:ext>
            </a:extLst>
          </p:cNvPr>
          <p:cNvSpPr/>
          <p:nvPr/>
        </p:nvSpPr>
        <p:spPr>
          <a:xfrm>
            <a:off x="684020" y="1417320"/>
            <a:ext cx="3071879" cy="44531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9E86D716-504B-8537-070D-8F6E5BCAF28D}"/>
              </a:ext>
            </a:extLst>
          </p:cNvPr>
          <p:cNvSpPr/>
          <p:nvPr/>
        </p:nvSpPr>
        <p:spPr>
          <a:xfrm>
            <a:off x="1179576" y="1706690"/>
            <a:ext cx="2093976" cy="54273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err="1"/>
              <a:t>Literature</a:t>
            </a:r>
            <a:r>
              <a:rPr lang="de-DE"/>
              <a:t> review</a:t>
            </a:r>
            <a:endParaRPr lang="en-US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57A02C4B-4060-AF28-EA57-FB206EADCBD2}"/>
              </a:ext>
            </a:extLst>
          </p:cNvPr>
          <p:cNvSpPr/>
          <p:nvPr/>
        </p:nvSpPr>
        <p:spPr>
          <a:xfrm>
            <a:off x="4566664" y="1417320"/>
            <a:ext cx="3071879" cy="44531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EBB73305-BD93-7BBB-A58B-C42E02156D95}"/>
              </a:ext>
            </a:extLst>
          </p:cNvPr>
          <p:cNvSpPr/>
          <p:nvPr/>
        </p:nvSpPr>
        <p:spPr>
          <a:xfrm>
            <a:off x="5055616" y="1688402"/>
            <a:ext cx="2093976" cy="54273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Tool Review</a:t>
            </a:r>
            <a:endParaRPr lang="en-US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009A544D-544B-5DFA-62EB-5E757F6EF364}"/>
              </a:ext>
            </a:extLst>
          </p:cNvPr>
          <p:cNvSpPr/>
          <p:nvPr/>
        </p:nvSpPr>
        <p:spPr>
          <a:xfrm>
            <a:off x="8512107" y="1399032"/>
            <a:ext cx="3071879" cy="44531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77190FE9-8E71-6991-FF09-BF02981ACC27}"/>
              </a:ext>
            </a:extLst>
          </p:cNvPr>
          <p:cNvSpPr/>
          <p:nvPr/>
        </p:nvSpPr>
        <p:spPr>
          <a:xfrm>
            <a:off x="9007663" y="1688402"/>
            <a:ext cx="2093976" cy="54273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Tool Implementation</a:t>
            </a:r>
            <a:endParaRPr lang="en-US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EB5B95D-A82A-A99A-6256-98F97F4A2112}"/>
              </a:ext>
            </a:extLst>
          </p:cNvPr>
          <p:cNvSpPr txBox="1"/>
          <p:nvPr/>
        </p:nvSpPr>
        <p:spPr>
          <a:xfrm>
            <a:off x="795529" y="2712159"/>
            <a:ext cx="2884363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Science </a:t>
            </a:r>
            <a:r>
              <a:rPr lang="de-DE" dirty="0" err="1">
                <a:solidFill>
                  <a:schemeClr val="bg1"/>
                </a:solidFill>
              </a:rPr>
              <a:t>databases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Title + </a:t>
            </a:r>
            <a:r>
              <a:rPr lang="de-DE" dirty="0" err="1">
                <a:solidFill>
                  <a:schemeClr val="bg1"/>
                </a:solidFill>
              </a:rPr>
              <a:t>abstract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screening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Backward</a:t>
            </a:r>
            <a:r>
              <a:rPr lang="de-DE" dirty="0">
                <a:solidFill>
                  <a:schemeClr val="bg1"/>
                </a:solidFill>
              </a:rPr>
              <a:t> and </a:t>
            </a:r>
            <a:r>
              <a:rPr lang="de-DE" dirty="0" err="1">
                <a:solidFill>
                  <a:schemeClr val="bg1"/>
                </a:solidFill>
              </a:rPr>
              <a:t>forward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search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hteck: abgerundete Ecken 10">
            <a:extLst>
              <a:ext uri="{FF2B5EF4-FFF2-40B4-BE49-F238E27FC236}">
                <a16:creationId xmlns:a16="http://schemas.microsoft.com/office/drawing/2014/main" id="{A9572CA8-F918-D310-FA56-1514D4C891D8}"/>
              </a:ext>
            </a:extLst>
          </p:cNvPr>
          <p:cNvSpPr/>
          <p:nvPr/>
        </p:nvSpPr>
        <p:spPr>
          <a:xfrm>
            <a:off x="913903" y="4806111"/>
            <a:ext cx="2612113" cy="690398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accent3">
                    <a:lumMod val="20000"/>
                    <a:lumOff val="80000"/>
                  </a:schemeClr>
                </a:solidFill>
              </a:rPr>
              <a:t>→ </a:t>
            </a:r>
            <a:r>
              <a:rPr lang="de-DE" sz="1400" b="1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key</a:t>
            </a:r>
            <a:r>
              <a:rPr lang="de-DE" sz="1400" b="1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de-DE" sz="1400" b="1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concepts</a:t>
            </a:r>
            <a:r>
              <a:rPr lang="de-DE" sz="1400" b="1">
                <a:solidFill>
                  <a:schemeClr val="accent3">
                    <a:lumMod val="20000"/>
                    <a:lumOff val="80000"/>
                  </a:schemeClr>
                </a:solidFill>
              </a:rPr>
              <a:t> and </a:t>
            </a:r>
            <a:r>
              <a:rPr lang="de-DE" sz="1400" b="1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state-of-the</a:t>
            </a:r>
            <a:r>
              <a:rPr lang="de-DE" sz="1400" b="1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de-DE" sz="1400" b="1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art</a:t>
            </a:r>
            <a:r>
              <a:rPr lang="de-DE" sz="1400" b="1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de-DE" sz="1400" b="1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approaches</a:t>
            </a:r>
            <a:endParaRPr lang="de-DE" sz="1400" b="1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hteck: abgerundete Ecken 10">
            <a:extLst>
              <a:ext uri="{FF2B5EF4-FFF2-40B4-BE49-F238E27FC236}">
                <a16:creationId xmlns:a16="http://schemas.microsoft.com/office/drawing/2014/main" id="{D581E89E-C32A-FBD3-99C2-ACEE49450E23}"/>
              </a:ext>
            </a:extLst>
          </p:cNvPr>
          <p:cNvSpPr/>
          <p:nvPr/>
        </p:nvSpPr>
        <p:spPr>
          <a:xfrm>
            <a:off x="4777283" y="4806111"/>
            <a:ext cx="2612113" cy="690398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2">
                    <a:lumMod val="20000"/>
                    <a:lumOff val="80000"/>
                  </a:schemeClr>
                </a:solidFill>
              </a:rPr>
              <a:t>→</a:t>
            </a:r>
            <a:r>
              <a:rPr lang="de-DE" sz="1400" b="1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de-DE" sz="1400" b="1">
                <a:solidFill>
                  <a:schemeClr val="accent3">
                    <a:lumMod val="20000"/>
                    <a:lumOff val="80000"/>
                  </a:schemeClr>
                </a:solidFill>
              </a:rPr>
              <a:t>extensive </a:t>
            </a:r>
            <a:r>
              <a:rPr lang="de-DE" sz="1400" b="1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list</a:t>
            </a:r>
            <a:r>
              <a:rPr lang="de-DE" sz="1400" b="1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de-DE" sz="1400" b="1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of</a:t>
            </a:r>
            <a:r>
              <a:rPr lang="de-DE" sz="1400" b="1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de-DE" sz="1400" b="1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tools</a:t>
            </a:r>
            <a:endParaRPr lang="de-DE" sz="1400" b="1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Textfeld 21">
            <a:extLst>
              <a:ext uri="{FF2B5EF4-FFF2-40B4-BE49-F238E27FC236}">
                <a16:creationId xmlns:a16="http://schemas.microsoft.com/office/drawing/2014/main" id="{90174654-747F-8525-605C-A1520C73DFD2}"/>
              </a:ext>
            </a:extLst>
          </p:cNvPr>
          <p:cNvSpPr txBox="1"/>
          <p:nvPr/>
        </p:nvSpPr>
        <p:spPr>
          <a:xfrm>
            <a:off x="4691821" y="2391899"/>
            <a:ext cx="2884363" cy="261610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/>
                </a:solidFill>
              </a:rPr>
              <a:t>Web </a:t>
            </a:r>
            <a:r>
              <a:rPr lang="de-DE" err="1">
                <a:solidFill>
                  <a:schemeClr val="bg1"/>
                </a:solidFill>
              </a:rPr>
              <a:t>search</a:t>
            </a:r>
            <a:endParaRPr lang="de-DE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/>
                </a:solidFill>
              </a:rPr>
              <a:t>GitHub Deep Dive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Research Papers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variety of tool types (API, libraries, modules, frameworks, web-apps)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feld 21">
            <a:extLst>
              <a:ext uri="{FF2B5EF4-FFF2-40B4-BE49-F238E27FC236}">
                <a16:creationId xmlns:a16="http://schemas.microsoft.com/office/drawing/2014/main" id="{57FAB99E-C936-CA09-D6AF-00AF66B2A007}"/>
              </a:ext>
            </a:extLst>
          </p:cNvPr>
          <p:cNvSpPr txBox="1"/>
          <p:nvPr/>
        </p:nvSpPr>
        <p:spPr>
          <a:xfrm>
            <a:off x="8728199" y="2651864"/>
            <a:ext cx="2884363" cy="15542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selection of a tool for prototype</a:t>
            </a:r>
            <a:endParaRPr lang="de-DE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>
                <a:solidFill>
                  <a:schemeClr val="bg1"/>
                </a:solidFill>
              </a:rPr>
              <a:t>Simulation </a:t>
            </a:r>
            <a:r>
              <a:rPr lang="de-DE" err="1">
                <a:solidFill>
                  <a:schemeClr val="bg1"/>
                </a:solidFill>
              </a:rPr>
              <a:t>of</a:t>
            </a:r>
            <a:r>
              <a:rPr lang="de-DE">
                <a:solidFill>
                  <a:schemeClr val="bg1"/>
                </a:solidFill>
              </a:rPr>
              <a:t> video-</a:t>
            </a:r>
            <a:r>
              <a:rPr lang="de-DE" err="1">
                <a:solidFill>
                  <a:schemeClr val="bg1"/>
                </a:solidFill>
              </a:rPr>
              <a:t>based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emotion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recognition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Rechteck: abgerundete Ecken 10">
            <a:extLst>
              <a:ext uri="{FF2B5EF4-FFF2-40B4-BE49-F238E27FC236}">
                <a16:creationId xmlns:a16="http://schemas.microsoft.com/office/drawing/2014/main" id="{CB30B336-8932-A094-15BE-06A8DF278E60}"/>
              </a:ext>
            </a:extLst>
          </p:cNvPr>
          <p:cNvSpPr/>
          <p:nvPr/>
        </p:nvSpPr>
        <p:spPr>
          <a:xfrm>
            <a:off x="8741989" y="4806111"/>
            <a:ext cx="2612113" cy="690398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2">
                    <a:lumMod val="20000"/>
                    <a:lumOff val="80000"/>
                  </a:schemeClr>
                </a:solidFill>
              </a:rPr>
              <a:t>→</a:t>
            </a:r>
            <a:r>
              <a:rPr lang="de-DE" sz="1400" b="1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de-DE" sz="1400" b="1">
                <a:solidFill>
                  <a:schemeClr val="accent3">
                    <a:lumMod val="20000"/>
                    <a:lumOff val="80000"/>
                  </a:schemeClr>
                </a:solidFill>
              </a:rPr>
              <a:t>explorative prototype </a:t>
            </a:r>
            <a:r>
              <a:rPr lang="de-DE" sz="1400" b="1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for</a:t>
            </a:r>
            <a:r>
              <a:rPr lang="de-DE" sz="1400" b="1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de-DE" sz="1400" b="1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certain</a:t>
            </a:r>
            <a:r>
              <a:rPr lang="de-DE" sz="1400" b="1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de-DE" sz="1400" b="1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use</a:t>
            </a:r>
            <a:r>
              <a:rPr lang="de-DE" sz="1400" b="1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de-DE" sz="1400" b="1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case</a:t>
            </a:r>
            <a:endParaRPr lang="de-DE" sz="1400" b="1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3" name="Picture Placeholder 8" descr="A purple robot with a black background&#10;&#10;Description automatically generated">
            <a:extLst>
              <a:ext uri="{FF2B5EF4-FFF2-40B4-BE49-F238E27FC236}">
                <a16:creationId xmlns:a16="http://schemas.microsoft.com/office/drawing/2014/main" id="{D13FF7E3-E59B-FB2D-5488-B1371CA4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672866" y="348675"/>
            <a:ext cx="846268" cy="846268"/>
          </a:xfrm>
          <a:prstGeom prst="ellipse">
            <a:avLst/>
          </a:prstGeom>
        </p:spPr>
      </p:pic>
      <p:pic>
        <p:nvPicPr>
          <p:cNvPr id="23" name="Graphic 22" descr="Lights On with solid fill">
            <a:extLst>
              <a:ext uri="{FF2B5EF4-FFF2-40B4-BE49-F238E27FC236}">
                <a16:creationId xmlns:a16="http://schemas.microsoft.com/office/drawing/2014/main" id="{6A880276-AA2A-AB62-6B96-D541C83B6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2805" y="224731"/>
            <a:ext cx="458202" cy="458202"/>
          </a:xfrm>
          <a:prstGeom prst="rect">
            <a:avLst/>
          </a:prstGeom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BCAAA74C-9EB8-E623-67AB-8318CC014D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19960" y="6323366"/>
            <a:ext cx="5169436" cy="244830"/>
          </a:xfrm>
        </p:spPr>
        <p:txBody>
          <a:bodyPr/>
          <a:lstStyle/>
          <a:p>
            <a:r>
              <a:rPr lang="de-DE" dirty="0"/>
              <a:t>DLR</a:t>
            </a:r>
          </a:p>
        </p:txBody>
      </p:sp>
    </p:spTree>
    <p:extLst>
      <p:ext uri="{BB962C8B-B14F-4D97-AF65-F5344CB8AC3E}">
        <p14:creationId xmlns:p14="http://schemas.microsoft.com/office/powerpoint/2010/main" val="2737037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Benutzerdefiniert 2">
      <a:dk1>
        <a:srgbClr val="000000"/>
      </a:dk1>
      <a:lt1>
        <a:srgbClr val="FFFFFF"/>
      </a:lt1>
      <a:dk2>
        <a:srgbClr val="005176"/>
      </a:dk2>
      <a:lt2>
        <a:srgbClr val="005176"/>
      </a:lt2>
      <a:accent1>
        <a:srgbClr val="005176"/>
      </a:accent1>
      <a:accent2>
        <a:srgbClr val="00A1C0"/>
      </a:accent2>
      <a:accent3>
        <a:srgbClr val="00A1C0"/>
      </a:accent3>
      <a:accent4>
        <a:srgbClr val="E05A52"/>
      </a:accent4>
      <a:accent5>
        <a:srgbClr val="E05A52"/>
      </a:accent5>
      <a:accent6>
        <a:srgbClr val="E05A52"/>
      </a:accent6>
      <a:hlink>
        <a:srgbClr val="00A1C0"/>
      </a:hlink>
      <a:folHlink>
        <a:srgbClr val="E05A5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zK_PPT-Master_230201" id="{B5418ECA-8C0A-8F41-8796-9ECF9392E09D}" vid="{F9A25019-F941-2746-8D73-6550E2F1187E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1073</Words>
  <Application>Microsoft Office PowerPoint</Application>
  <PresentationFormat>Widescreen</PresentationFormat>
  <Paragraphs>192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Wingdings</vt:lpstr>
      <vt:lpstr>Cascadia Code Light</vt:lpstr>
      <vt:lpstr>Arial</vt:lpstr>
      <vt:lpstr>Calibri</vt:lpstr>
      <vt:lpstr>Office</vt:lpstr>
      <vt:lpstr>Automated user state detection</vt:lpstr>
      <vt:lpstr>PowerPoint Presentation</vt:lpstr>
      <vt:lpstr>IntRoduction</vt:lpstr>
      <vt:lpstr>Automated User State Detection</vt:lpstr>
      <vt:lpstr>Automated User State Detection: Use Case</vt:lpstr>
      <vt:lpstr>Background and Methodology</vt:lpstr>
      <vt:lpstr>Definition: Emotions</vt:lpstr>
      <vt:lpstr>Definition: Facial Expression Recognition</vt:lpstr>
      <vt:lpstr>Methodology</vt:lpstr>
      <vt:lpstr>RESULTS:  Tools</vt:lpstr>
      <vt:lpstr>PowerPoint Presentation</vt:lpstr>
      <vt:lpstr>RESULTS:  Prototype</vt:lpstr>
      <vt:lpstr>Prototype: Use Case</vt:lpstr>
      <vt:lpstr>Prototype: Implementation</vt:lpstr>
      <vt:lpstr>Prototype: Implementation</vt:lpstr>
      <vt:lpstr>Prototype: Enhancements &amp; Optimizations</vt:lpstr>
      <vt:lpstr>Prototype: Enhancements &amp; Optimizations</vt:lpstr>
      <vt:lpstr>Prototype: Enhancements &amp; Optimizations</vt:lpstr>
      <vt:lpstr>Reflection &amp; Limitations</vt:lpstr>
      <vt:lpstr>Personal Reflection</vt:lpstr>
      <vt:lpstr>PowerPoint Presentation</vt:lpstr>
      <vt:lpstr>References - Figures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Sophia Bernhöft</dc:creator>
  <cp:lastModifiedBy>Carlotta May</cp:lastModifiedBy>
  <cp:revision>121</cp:revision>
  <dcterms:created xsi:type="dcterms:W3CDTF">2023-01-31T13:16:58Z</dcterms:created>
  <dcterms:modified xsi:type="dcterms:W3CDTF">2025-02-03T20:14:17Z</dcterms:modified>
</cp:coreProperties>
</file>